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1pPr>
    <a:lvl2pPr marL="0" marR="0" indent="3429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2pPr>
    <a:lvl3pPr marL="0" marR="0" indent="685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3pPr>
    <a:lvl4pPr marL="0" marR="0" indent="10287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4pPr>
    <a:lvl5pPr marL="0" marR="0" indent="1371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5pPr>
    <a:lvl6pPr marL="0" marR="0" indent="17145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6pPr>
    <a:lvl7pPr marL="0" marR="0" indent="20574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7pPr>
    <a:lvl8pPr marL="0" marR="0" indent="24003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8pPr>
    <a:lvl9pPr marL="0" marR="0" indent="2743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25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36000"/>
            </a:srgbClr>
          </a:solidFill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EBEBE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508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36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wholeTbl>
    <a:band2H>
      <a:tcTxStyle/>
      <a:tcStyle>
        <a:tcBdr/>
        <a:fill>
          <a:solidFill>
            <a:srgbClr val="AEAEAE">
              <a:alpha val="25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C5C"/>
              </a:solidFill>
              <a:prstDash val="solid"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85" d="100"/>
          <a:sy n="85" d="100"/>
        </p:scale>
        <p:origin x="19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5" name="Shape 2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Forum Experiences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5" name="Shape 2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Recognition Trauma - Race Construct Arousal</a:t>
            </a:r>
          </a:p>
          <a:p>
            <a:pPr>
              <a:defRPr sz="1800"/>
            </a:pPr>
            <a:r>
              <a:t>Race contruct - Ancestral baggage)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2" name="Shape 2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Recognition Trauma - Race Construct Arousal</a:t>
            </a:r>
          </a:p>
          <a:p>
            <a:pPr>
              <a:defRPr sz="1800"/>
            </a:pPr>
            <a:r>
              <a:t>Race contruct - Ancestral baggage)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9" name="Shape 2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Recognition Trauma - Race Construct Arousal</a:t>
            </a:r>
          </a:p>
          <a:p>
            <a:pPr>
              <a:defRPr sz="1800"/>
            </a:pPr>
            <a:r>
              <a:t>Race contruct - Ancestral baggage)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Shape 2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Recognition Trauma - Race Construct Arousal</a:t>
            </a:r>
          </a:p>
          <a:p>
            <a:pPr>
              <a:defRPr sz="1800"/>
            </a:pPr>
            <a:r>
              <a:t>Race contruct - Ancestral baggage)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6" name="Shape 3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Recognition Trauma - Race Construct Arousal</a:t>
            </a:r>
          </a:p>
          <a:p>
            <a:pPr>
              <a:defRPr sz="1800"/>
            </a:pPr>
            <a:r>
              <a:t>Race contruct - Ancestral baggage)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3" name="Shape 3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Recognition Trauma - Race Construct Arousal</a:t>
            </a:r>
          </a:p>
          <a:p>
            <a:pPr>
              <a:defRPr sz="1800"/>
            </a:pPr>
            <a:r>
              <a:t>Race contruct - Ancestral baggage)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9" name="Shape 3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development of compassion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4" name="Shape 3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Grew up in Apartide South Africa</a:t>
            </a:r>
          </a:p>
          <a:p>
            <a:r>
              <a:t>She attended one of the trainings that we offer</a:t>
            </a:r>
          </a:p>
          <a:p>
            <a:r>
              <a:t>Talks about her personal journey and overcoming her fear around the race conversation. </a:t>
            </a:r>
          </a:p>
          <a:p>
            <a:r>
              <a:t>(noted that she spoke about Compassion)</a:t>
            </a:r>
          </a:p>
          <a:p>
            <a:endParaRPr/>
          </a:p>
          <a:p>
            <a:pPr marL="228600" indent="-228600">
              <a:buSzPct val="100000"/>
              <a:buChar char="•"/>
              <a:defRPr sz="1800"/>
            </a:pPr>
            <a:r>
              <a:t>You expereince more flexiblility moving between saftey vs exploration </a:t>
            </a:r>
          </a:p>
          <a:p>
            <a:pPr marL="228600" indent="-228600">
              <a:buSzPct val="100000"/>
              <a:buChar char="•"/>
              <a:defRPr sz="1800"/>
            </a:pPr>
            <a:r>
              <a:t>There is an experience of letting go</a:t>
            </a:r>
          </a:p>
          <a:p>
            <a:pPr marL="228600" indent="-228600">
              <a:buSzPct val="100000"/>
              <a:buChar char="•"/>
              <a:defRPr sz="1800"/>
            </a:pPr>
            <a:r>
              <a:t>Having an overall awareness of staying in contact with the hurt that the race construct inflicts on both sides of the black/white divide. </a:t>
            </a:r>
          </a:p>
          <a:p>
            <a:pPr marL="228600" indent="-228600">
              <a:buSzPct val="100000"/>
              <a:buChar char="•"/>
              <a:defRPr sz="1800"/>
            </a:pPr>
            <a:r>
              <a:t>A recognition that defenses will be there and to meet them with compassion for ourselves.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"/>
          <p:cNvSpPr/>
          <p:nvPr/>
        </p:nvSpPr>
        <p:spPr>
          <a:xfrm>
            <a:off x="571500" y="5588000"/>
            <a:ext cx="1187578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1500" y="5676900"/>
            <a:ext cx="11861800" cy="32639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1pPr>
            <a:lvl2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2pPr>
            <a:lvl3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3pPr>
            <a:lvl4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4pPr>
            <a:lvl5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88552" y="9189156"/>
            <a:ext cx="309365" cy="3429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“"/>
          <p:cNvSpPr txBox="1"/>
          <p:nvPr/>
        </p:nvSpPr>
        <p:spPr>
          <a:xfrm>
            <a:off x="508000" y="1771650"/>
            <a:ext cx="1697832" cy="317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1000" b="1" i="0" spc="0">
                <a:solidFill>
                  <a:srgbClr val="E4E4E4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“</a:t>
            </a:r>
          </a:p>
        </p:txBody>
      </p:sp>
      <p:sp>
        <p:nvSpPr>
          <p:cNvPr id="102" name="Type a quote here."/>
          <p:cNvSpPr txBox="1">
            <a:spLocks noGrp="1"/>
          </p:cNvSpPr>
          <p:nvPr>
            <p:ph type="body" sz="quarter" idx="21"/>
          </p:nvPr>
        </p:nvSpPr>
        <p:spPr>
          <a:xfrm>
            <a:off x="1943100" y="3870536"/>
            <a:ext cx="10490200" cy="939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SzTx/>
              <a:buFontTx/>
              <a:buNone/>
              <a:defRPr sz="4800">
                <a:solidFill>
                  <a:srgbClr val="747676"/>
                </a:solidFill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03" name="-Johnny Appleseed"/>
          <p:cNvSpPr txBox="1">
            <a:spLocks noGrp="1"/>
          </p:cNvSpPr>
          <p:nvPr>
            <p:ph type="body" sz="quarter" idx="22"/>
          </p:nvPr>
        </p:nvSpPr>
        <p:spPr>
          <a:xfrm>
            <a:off x="1943100" y="7772400"/>
            <a:ext cx="104902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1600"/>
              </a:spcBef>
              <a:buSzTx/>
              <a:buFontTx/>
              <a:buNone/>
              <a:defRPr sz="4800" i="1">
                <a:solidFill>
                  <a:srgbClr val="6B6D6D"/>
                </a:solidFill>
              </a:defRPr>
            </a:lvl1pPr>
          </a:lstStyle>
          <a:p>
            <a:r>
              <a:t>-Johnny Appleseed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118295074_2675x2907.jpeg"/>
          <p:cNvSpPr>
            <a:spLocks noGrp="1"/>
          </p:cNvSpPr>
          <p:nvPr>
            <p:ph type="pic" idx="21"/>
          </p:nvPr>
        </p:nvSpPr>
        <p:spPr>
          <a:xfrm>
            <a:off x="-63500" y="-139700"/>
            <a:ext cx="13144500" cy="1428095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28"/>
          <p:cNvGrpSpPr/>
          <p:nvPr/>
        </p:nvGrpSpPr>
        <p:grpSpPr>
          <a:xfrm>
            <a:off x="-1" y="1210168"/>
            <a:ext cx="13004801" cy="7324233"/>
            <a:chOff x="0" y="0"/>
            <a:chExt cx="13004800" cy="7324232"/>
          </a:xfrm>
        </p:grpSpPr>
        <p:sp>
          <p:nvSpPr>
            <p:cNvPr id="126" name="Straight Connector 18"/>
            <p:cNvSpPr/>
            <p:nvPr/>
          </p:nvSpPr>
          <p:spPr>
            <a:xfrm>
              <a:off x="9995746" y="9031"/>
              <a:ext cx="1300481" cy="7315201"/>
            </a:xfrm>
            <a:prstGeom prst="line">
              <a:avLst/>
            </a:prstGeom>
            <a:noFill/>
            <a:ln w="3175" cap="rnd">
              <a:solidFill>
                <a:srgbClr val="DDDDDD">
                  <a:alpha val="70000"/>
                </a:srgbClr>
              </a:solidFill>
              <a:prstDash val="solid"/>
              <a:round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27" name="Straight Connector 19"/>
            <p:cNvSpPr/>
            <p:nvPr/>
          </p:nvSpPr>
          <p:spPr>
            <a:xfrm flipH="1">
              <a:off x="7920284" y="3935872"/>
              <a:ext cx="5081130" cy="3388360"/>
            </a:xfrm>
            <a:prstGeom prst="line">
              <a:avLst/>
            </a:prstGeom>
            <a:noFill/>
            <a:ln w="3175" cap="rnd">
              <a:solidFill>
                <a:srgbClr val="DDDDDD">
                  <a:alpha val="70000"/>
                </a:srgbClr>
              </a:solidFill>
              <a:prstDash val="solid"/>
              <a:round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28" name="Rectangle 23"/>
            <p:cNvSpPr/>
            <p:nvPr/>
          </p:nvSpPr>
          <p:spPr>
            <a:xfrm>
              <a:off x="9793575" y="0"/>
              <a:ext cx="3207840" cy="7324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DDDDDD">
                <a:alpha val="3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29" name="Rectangle 25"/>
            <p:cNvSpPr/>
            <p:nvPr/>
          </p:nvSpPr>
          <p:spPr>
            <a:xfrm>
              <a:off x="10243671" y="0"/>
              <a:ext cx="2761130" cy="7324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30" name="Isosceles Triangle 22"/>
            <p:cNvSpPr/>
            <p:nvPr/>
          </p:nvSpPr>
          <p:spPr>
            <a:xfrm>
              <a:off x="9527822" y="3260231"/>
              <a:ext cx="3476979" cy="406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DDDDD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31" name="Rectangle 27"/>
            <p:cNvSpPr/>
            <p:nvPr/>
          </p:nvSpPr>
          <p:spPr>
            <a:xfrm>
              <a:off x="9956800" y="0"/>
              <a:ext cx="3044616" cy="7324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32" name="Rectangle 28"/>
            <p:cNvSpPr/>
            <p:nvPr/>
          </p:nvSpPr>
          <p:spPr>
            <a:xfrm>
              <a:off x="11625312" y="0"/>
              <a:ext cx="1376102" cy="7324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A6A6A6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33" name="Rectangle 29"/>
            <p:cNvSpPr/>
            <p:nvPr/>
          </p:nvSpPr>
          <p:spPr>
            <a:xfrm>
              <a:off x="11668266" y="0"/>
              <a:ext cx="1333147" cy="7324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6F6F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34" name="Isosceles Triangle 26"/>
            <p:cNvSpPr/>
            <p:nvPr/>
          </p:nvSpPr>
          <p:spPr>
            <a:xfrm>
              <a:off x="11063110" y="3838223"/>
              <a:ext cx="1938304" cy="3486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6F6F6F">
                <a:alpha val="6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35" name="Isosceles Triangle 27"/>
            <p:cNvSpPr/>
            <p:nvPr/>
          </p:nvSpPr>
          <p:spPr>
            <a:xfrm>
              <a:off x="-1" y="4289778"/>
              <a:ext cx="478650" cy="3034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A6A6A6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</p:grpSp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722489" y="1869439"/>
            <a:ext cx="9169781" cy="1408855"/>
          </a:xfrm>
          <a:prstGeom prst="rect">
            <a:avLst/>
          </a:prstGeom>
        </p:spPr>
        <p:txBody>
          <a:bodyPr lIns="48767" tIns="48767" rIns="48767" bIns="48767"/>
          <a:lstStyle>
            <a:lvl1pPr defTabSz="650240">
              <a:spcBef>
                <a:spcPts val="0"/>
              </a:spcBef>
              <a:defRPr sz="5000" cap="none">
                <a:solidFill>
                  <a:srgbClr val="A6A6A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22489" y="3162583"/>
            <a:ext cx="9169781" cy="4139492"/>
          </a:xfrm>
          <a:prstGeom prst="rect">
            <a:avLst/>
          </a:prstGeom>
        </p:spPr>
        <p:txBody>
          <a:bodyPr lIns="48767" tIns="48767" rIns="48767" bIns="48767"/>
          <a:lstStyle>
            <a:lvl1pPr marL="485775" indent="-485775" defTabSz="650240">
              <a:spcBef>
                <a:spcPts val="1400"/>
              </a:spcBef>
              <a:buClr>
                <a:srgbClr val="A6A6A6"/>
              </a:buClr>
              <a:buSzPct val="80000"/>
              <a:buFontTx/>
              <a:buChar char=""/>
              <a:defRPr sz="3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42975" indent="-485775" defTabSz="650240">
              <a:spcBef>
                <a:spcPts val="1400"/>
              </a:spcBef>
              <a:buClr>
                <a:srgbClr val="A6A6A6"/>
              </a:buClr>
              <a:buSzPct val="80000"/>
              <a:buFontTx/>
              <a:buChar char=""/>
              <a:defRPr sz="3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46200" indent="-431800" defTabSz="650240">
              <a:spcBef>
                <a:spcPts val="1400"/>
              </a:spcBef>
              <a:buClr>
                <a:srgbClr val="A6A6A6"/>
              </a:buClr>
              <a:buSzPct val="80000"/>
              <a:buFontTx/>
              <a:buChar char=""/>
              <a:defRPr sz="3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57375" indent="-485775" defTabSz="650240">
              <a:spcBef>
                <a:spcPts val="1400"/>
              </a:spcBef>
              <a:buClr>
                <a:srgbClr val="A6A6A6"/>
              </a:buClr>
              <a:buSzPct val="80000"/>
              <a:buFontTx/>
              <a:buChar char=""/>
              <a:defRPr sz="3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383971" indent="-555171" defTabSz="650240">
              <a:spcBef>
                <a:spcPts val="1400"/>
              </a:spcBef>
              <a:buClr>
                <a:srgbClr val="A6A6A6"/>
              </a:buClr>
              <a:buSzPct val="80000"/>
              <a:buFontTx/>
              <a:buChar char=""/>
              <a:defRPr sz="3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622191" y="7720384"/>
            <a:ext cx="270079" cy="275337"/>
          </a:xfrm>
          <a:prstGeom prst="rect">
            <a:avLst/>
          </a:prstGeom>
        </p:spPr>
        <p:txBody>
          <a:bodyPr lIns="48767" tIns="48767" rIns="48767" bIns="48767" anchor="ctr"/>
          <a:lstStyle>
            <a:lvl1pPr defTabSz="650240">
              <a:defRPr sz="1200">
                <a:solidFill>
                  <a:srgbClr val="A6A6A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28"/>
          <p:cNvGrpSpPr/>
          <p:nvPr/>
        </p:nvGrpSpPr>
        <p:grpSpPr>
          <a:xfrm>
            <a:off x="-1" y="1210168"/>
            <a:ext cx="13004801" cy="7324233"/>
            <a:chOff x="0" y="0"/>
            <a:chExt cx="13004800" cy="7324232"/>
          </a:xfrm>
        </p:grpSpPr>
        <p:sp>
          <p:nvSpPr>
            <p:cNvPr id="146" name="Straight Connector 18"/>
            <p:cNvSpPr/>
            <p:nvPr/>
          </p:nvSpPr>
          <p:spPr>
            <a:xfrm>
              <a:off x="9995746" y="9031"/>
              <a:ext cx="1300481" cy="7315201"/>
            </a:xfrm>
            <a:prstGeom prst="line">
              <a:avLst/>
            </a:prstGeom>
            <a:noFill/>
            <a:ln w="3175" cap="rnd">
              <a:solidFill>
                <a:srgbClr val="DDDDDD">
                  <a:alpha val="70000"/>
                </a:srgbClr>
              </a:solidFill>
              <a:prstDash val="solid"/>
              <a:round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47" name="Straight Connector 19"/>
            <p:cNvSpPr/>
            <p:nvPr/>
          </p:nvSpPr>
          <p:spPr>
            <a:xfrm flipH="1">
              <a:off x="7920284" y="3935872"/>
              <a:ext cx="5081130" cy="3388360"/>
            </a:xfrm>
            <a:prstGeom prst="line">
              <a:avLst/>
            </a:prstGeom>
            <a:noFill/>
            <a:ln w="3175" cap="rnd">
              <a:solidFill>
                <a:srgbClr val="DDDDDD">
                  <a:alpha val="70000"/>
                </a:srgbClr>
              </a:solidFill>
              <a:prstDash val="solid"/>
              <a:round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48" name="Rectangle 23"/>
            <p:cNvSpPr/>
            <p:nvPr/>
          </p:nvSpPr>
          <p:spPr>
            <a:xfrm>
              <a:off x="9793575" y="0"/>
              <a:ext cx="3207840" cy="7324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DDDDDD">
                <a:alpha val="3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49" name="Rectangle 25"/>
            <p:cNvSpPr/>
            <p:nvPr/>
          </p:nvSpPr>
          <p:spPr>
            <a:xfrm>
              <a:off x="10243671" y="0"/>
              <a:ext cx="2761130" cy="7324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50" name="Isosceles Triangle 22"/>
            <p:cNvSpPr/>
            <p:nvPr/>
          </p:nvSpPr>
          <p:spPr>
            <a:xfrm>
              <a:off x="9527822" y="3260231"/>
              <a:ext cx="3476979" cy="406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DDDDD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51" name="Rectangle 27"/>
            <p:cNvSpPr/>
            <p:nvPr/>
          </p:nvSpPr>
          <p:spPr>
            <a:xfrm>
              <a:off x="9956800" y="0"/>
              <a:ext cx="3044616" cy="7324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52" name="Rectangle 28"/>
            <p:cNvSpPr/>
            <p:nvPr/>
          </p:nvSpPr>
          <p:spPr>
            <a:xfrm>
              <a:off x="11625312" y="0"/>
              <a:ext cx="1376102" cy="7324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A6A6A6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53" name="Rectangle 29"/>
            <p:cNvSpPr/>
            <p:nvPr/>
          </p:nvSpPr>
          <p:spPr>
            <a:xfrm>
              <a:off x="11668266" y="0"/>
              <a:ext cx="1333147" cy="7324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6F6F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54" name="Isosceles Triangle 26"/>
            <p:cNvSpPr/>
            <p:nvPr/>
          </p:nvSpPr>
          <p:spPr>
            <a:xfrm>
              <a:off x="11063110" y="3838223"/>
              <a:ext cx="1938304" cy="3486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6F6F6F">
                <a:alpha val="6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55" name="Isosceles Triangle 27"/>
            <p:cNvSpPr/>
            <p:nvPr/>
          </p:nvSpPr>
          <p:spPr>
            <a:xfrm>
              <a:off x="-1" y="4289778"/>
              <a:ext cx="478650" cy="3034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A6A6A6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</p:grp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622191" y="7720384"/>
            <a:ext cx="270079" cy="275337"/>
          </a:xfrm>
          <a:prstGeom prst="rect">
            <a:avLst/>
          </a:prstGeom>
        </p:spPr>
        <p:txBody>
          <a:bodyPr lIns="48767" tIns="48767" rIns="48767" bIns="48767" anchor="ctr"/>
          <a:lstStyle>
            <a:lvl1pPr defTabSz="650240">
              <a:defRPr sz="1200">
                <a:solidFill>
                  <a:srgbClr val="A6A6A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roup 15"/>
          <p:cNvGrpSpPr/>
          <p:nvPr/>
        </p:nvGrpSpPr>
        <p:grpSpPr>
          <a:xfrm>
            <a:off x="-2" y="1210168"/>
            <a:ext cx="13004803" cy="7324233"/>
            <a:chOff x="0" y="0"/>
            <a:chExt cx="13004800" cy="7324232"/>
          </a:xfrm>
        </p:grpSpPr>
        <p:sp>
          <p:nvSpPr>
            <p:cNvPr id="164" name="Straight Connector 18"/>
            <p:cNvSpPr/>
            <p:nvPr/>
          </p:nvSpPr>
          <p:spPr>
            <a:xfrm>
              <a:off x="9995746" y="9031"/>
              <a:ext cx="1300481" cy="7315201"/>
            </a:xfrm>
            <a:prstGeom prst="line">
              <a:avLst/>
            </a:prstGeom>
            <a:noFill/>
            <a:ln w="3175" cap="rnd">
              <a:solidFill>
                <a:srgbClr val="DDDDDD">
                  <a:alpha val="70000"/>
                </a:srgbClr>
              </a:solidFill>
              <a:prstDash val="solid"/>
              <a:round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65" name="Straight Connector 19"/>
            <p:cNvSpPr/>
            <p:nvPr/>
          </p:nvSpPr>
          <p:spPr>
            <a:xfrm flipH="1">
              <a:off x="7920284" y="3935872"/>
              <a:ext cx="5081130" cy="3388360"/>
            </a:xfrm>
            <a:prstGeom prst="line">
              <a:avLst/>
            </a:prstGeom>
            <a:noFill/>
            <a:ln w="3175" cap="rnd">
              <a:solidFill>
                <a:srgbClr val="DDDDDD">
                  <a:alpha val="70000"/>
                </a:srgbClr>
              </a:solidFill>
              <a:prstDash val="solid"/>
              <a:round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66" name="Rectangle 23"/>
            <p:cNvSpPr/>
            <p:nvPr/>
          </p:nvSpPr>
          <p:spPr>
            <a:xfrm>
              <a:off x="9793575" y="0"/>
              <a:ext cx="3207840" cy="7324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DDDDDD">
                <a:alpha val="3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67" name="Rectangle 25"/>
            <p:cNvSpPr/>
            <p:nvPr/>
          </p:nvSpPr>
          <p:spPr>
            <a:xfrm>
              <a:off x="10243671" y="0"/>
              <a:ext cx="2761130" cy="7324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68" name="Isosceles Triangle 22"/>
            <p:cNvSpPr/>
            <p:nvPr/>
          </p:nvSpPr>
          <p:spPr>
            <a:xfrm>
              <a:off x="9527822" y="3260231"/>
              <a:ext cx="3476979" cy="406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DDDDD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69" name="Rectangle 27"/>
            <p:cNvSpPr/>
            <p:nvPr/>
          </p:nvSpPr>
          <p:spPr>
            <a:xfrm>
              <a:off x="9956800" y="0"/>
              <a:ext cx="3044616" cy="7324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A6A6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70" name="Rectangle 28"/>
            <p:cNvSpPr/>
            <p:nvPr/>
          </p:nvSpPr>
          <p:spPr>
            <a:xfrm>
              <a:off x="11625312" y="0"/>
              <a:ext cx="1376102" cy="7324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A6A6A6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71" name="Rectangle 29"/>
            <p:cNvSpPr/>
            <p:nvPr/>
          </p:nvSpPr>
          <p:spPr>
            <a:xfrm>
              <a:off x="11668266" y="0"/>
              <a:ext cx="1333147" cy="7324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6F6F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72" name="Isosceles Triangle 26"/>
            <p:cNvSpPr/>
            <p:nvPr/>
          </p:nvSpPr>
          <p:spPr>
            <a:xfrm>
              <a:off x="11063110" y="3838223"/>
              <a:ext cx="1938304" cy="3486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6F6F6F">
                <a:alpha val="6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73" name="Isosceles Triangle 28"/>
            <p:cNvSpPr/>
            <p:nvPr/>
          </p:nvSpPr>
          <p:spPr>
            <a:xfrm rot="10800000">
              <a:off x="-1" y="9031"/>
              <a:ext cx="898771" cy="6043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A6A6A6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defTabSz="650240">
                <a:spcBef>
                  <a:spcPts val="0"/>
                </a:spcBef>
                <a:defRPr sz="2400" i="0" spc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</p:grpSp>
      <p:sp>
        <p:nvSpPr>
          <p:cNvPr id="175" name="Title Text"/>
          <p:cNvSpPr txBox="1">
            <a:spLocks noGrp="1"/>
          </p:cNvSpPr>
          <p:nvPr>
            <p:ph type="title"/>
          </p:nvPr>
        </p:nvSpPr>
        <p:spPr>
          <a:xfrm>
            <a:off x="1607537" y="3784036"/>
            <a:ext cx="8284734" cy="1756056"/>
          </a:xfrm>
          <a:prstGeom prst="rect">
            <a:avLst/>
          </a:prstGeom>
        </p:spPr>
        <p:txBody>
          <a:bodyPr lIns="48767" tIns="48767" rIns="48767" bIns="48767" anchor="b"/>
          <a:lstStyle>
            <a:lvl1pPr algn="r" defTabSz="650240">
              <a:spcBef>
                <a:spcPts val="0"/>
              </a:spcBef>
              <a:defRPr sz="7600" cap="none">
                <a:solidFill>
                  <a:srgbClr val="A6A6A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07537" y="5540088"/>
            <a:ext cx="8284734" cy="1170027"/>
          </a:xfrm>
          <a:prstGeom prst="rect">
            <a:avLst/>
          </a:prstGeom>
        </p:spPr>
        <p:txBody>
          <a:bodyPr lIns="48767" tIns="48767" rIns="48767" bIns="48767"/>
          <a:lstStyle>
            <a:lvl1pPr marL="0" indent="0" algn="r" defTabSz="650240">
              <a:spcBef>
                <a:spcPts val="1400"/>
              </a:spcBef>
              <a:buSzTx/>
              <a:buFontTx/>
              <a:buNone/>
              <a:defRPr sz="24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457200" algn="r" defTabSz="650240">
              <a:spcBef>
                <a:spcPts val="1400"/>
              </a:spcBef>
              <a:buSzTx/>
              <a:buFontTx/>
              <a:buNone/>
              <a:defRPr sz="24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914400" algn="r" defTabSz="650240">
              <a:spcBef>
                <a:spcPts val="1400"/>
              </a:spcBef>
              <a:buSzTx/>
              <a:buFontTx/>
              <a:buNone/>
              <a:defRPr sz="24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1371600" algn="r" defTabSz="650240">
              <a:spcBef>
                <a:spcPts val="1400"/>
              </a:spcBef>
              <a:buSzTx/>
              <a:buFontTx/>
              <a:buNone/>
              <a:defRPr sz="24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1828800" algn="r" defTabSz="650240">
              <a:spcBef>
                <a:spcPts val="1400"/>
              </a:spcBef>
              <a:buSzTx/>
              <a:buFontTx/>
              <a:buNone/>
              <a:defRPr sz="24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622191" y="7720384"/>
            <a:ext cx="270079" cy="275337"/>
          </a:xfrm>
          <a:prstGeom prst="rect">
            <a:avLst/>
          </a:prstGeom>
        </p:spPr>
        <p:txBody>
          <a:bodyPr lIns="48767" tIns="48767" rIns="48767" bIns="48767" anchor="ctr"/>
          <a:lstStyle>
            <a:lvl1pPr defTabSz="650240">
              <a:defRPr sz="1200">
                <a:solidFill>
                  <a:srgbClr val="A6A6A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0"/>
              </a:spcBef>
              <a:defRPr sz="8000" cap="none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 anchor="ctr"/>
          <a:lstStyle>
            <a:lvl1pPr marL="444500" indent="-444500">
              <a:spcBef>
                <a:spcPts val="4200"/>
              </a:spcBef>
              <a:buFontTx/>
              <a:buChar char="•"/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889000" indent="-444500">
              <a:spcBef>
                <a:spcPts val="4200"/>
              </a:spcBef>
              <a:buFontTx/>
              <a:buChar char="•"/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333500" indent="-444500">
              <a:spcBef>
                <a:spcPts val="4200"/>
              </a:spcBef>
              <a:buFontTx/>
              <a:buChar char="•"/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778000" indent="-444500">
              <a:spcBef>
                <a:spcPts val="4200"/>
              </a:spcBef>
              <a:buFontTx/>
              <a:buChar char="•"/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222500" indent="-444500">
              <a:spcBef>
                <a:spcPts val="4200"/>
              </a:spcBef>
              <a:buFontTx/>
              <a:buChar char="•"/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 algn="ctr">
              <a:spcBef>
                <a:spcPts val="0"/>
              </a:spcBef>
              <a:defRPr sz="8000" cap="none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9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>
              <a:spcBef>
                <a:spcPts val="0"/>
              </a:spcBef>
              <a:buSzTx/>
              <a:buFontTx/>
              <a:buNone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>
              <a:spcBef>
                <a:spcPts val="0"/>
              </a:spcBef>
              <a:buSzTx/>
              <a:buFontTx/>
              <a:buNone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>
              <a:spcBef>
                <a:spcPts val="0"/>
              </a:spcBef>
              <a:buSzTx/>
              <a:buFontTx/>
              <a:buNone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>
              <a:spcBef>
                <a:spcPts val="0"/>
              </a:spcBef>
              <a:buSzTx/>
              <a:buFontTx/>
              <a:buNone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Image"/>
          <p:cNvSpPr>
            <a:spLocks noGrp="1"/>
          </p:cNvSpPr>
          <p:nvPr>
            <p:ph type="pic" idx="21"/>
          </p:nvPr>
        </p:nvSpPr>
        <p:spPr>
          <a:xfrm>
            <a:off x="1606550" y="635000"/>
            <a:ext cx="9779000" cy="65227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3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>
            <a:lvl1pPr algn="ctr">
              <a:spcBef>
                <a:spcPts val="0"/>
              </a:spcBef>
              <a:defRPr sz="8000" cap="none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0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>
              <a:spcBef>
                <a:spcPts val="0"/>
              </a:spcBef>
              <a:buSzTx/>
              <a:buFontTx/>
              <a:buNone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>
              <a:spcBef>
                <a:spcPts val="0"/>
              </a:spcBef>
              <a:buSzTx/>
              <a:buFontTx/>
              <a:buNone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>
              <a:spcBef>
                <a:spcPts val="0"/>
              </a:spcBef>
              <a:buSzTx/>
              <a:buFontTx/>
              <a:buNone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>
              <a:spcBef>
                <a:spcPts val="0"/>
              </a:spcBef>
              <a:buSzTx/>
              <a:buFontTx/>
              <a:buNone/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0"/>
              </a:spcBef>
              <a:defRPr sz="8000" cap="none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18295074_2675x2907.jpeg"/>
          <p:cNvSpPr>
            <a:spLocks noGrp="1"/>
          </p:cNvSpPr>
          <p:nvPr>
            <p:ph type="pic" idx="21"/>
          </p:nvPr>
        </p:nvSpPr>
        <p:spPr>
          <a:xfrm>
            <a:off x="-25400" y="-1130300"/>
            <a:ext cx="13045441" cy="141733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Rectangle"/>
          <p:cNvSpPr>
            <a:spLocks noGrp="1"/>
          </p:cNvSpPr>
          <p:nvPr>
            <p:ph type="body" sz="half" idx="22"/>
          </p:nvPr>
        </p:nvSpPr>
        <p:spPr>
          <a:xfrm>
            <a:off x="0" y="5422900"/>
            <a:ext cx="13004800" cy="36068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23" name="Line"/>
          <p:cNvSpPr/>
          <p:nvPr/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571500" y="5562600"/>
            <a:ext cx="11861800" cy="2209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7670800"/>
            <a:ext cx="11861800" cy="1231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–Johnny Appleseed"/>
          <p:cNvSpPr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FontTx/>
              <a:buNone/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221" name="“Type a quote here.”"/>
          <p:cNvSpPr>
            <a:spLocks noGrp="1"/>
          </p:cNvSpPr>
          <p:nvPr>
            <p:ph type="body" sz="quarter" idx="22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SzTx/>
              <a:buFontTx/>
              <a:buNone/>
              <a:defRPr sz="3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83465" y="9189156"/>
            <a:ext cx="309365" cy="3429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182429520_1646x1646.jpeg"/>
          <p:cNvSpPr>
            <a:spLocks noGrp="1"/>
          </p:cNvSpPr>
          <p:nvPr>
            <p:ph type="pic" idx="21"/>
          </p:nvPr>
        </p:nvSpPr>
        <p:spPr>
          <a:xfrm>
            <a:off x="4191000" y="-12700"/>
            <a:ext cx="9779000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" name="Line"/>
          <p:cNvSpPr/>
          <p:nvPr/>
        </p:nvSpPr>
        <p:spPr>
          <a:xfrm flipV="1">
            <a:off x="571500" y="7619998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6451600" cy="72136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7670800"/>
            <a:ext cx="6451600" cy="1358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"/>
          <p:cNvSpPr/>
          <p:nvPr/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ne"/>
          <p:cNvSpPr/>
          <p:nvPr/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118295074_2675x2907.jpeg"/>
          <p:cNvSpPr>
            <a:spLocks noGrp="1"/>
          </p:cNvSpPr>
          <p:nvPr>
            <p:ph type="pic" idx="21"/>
          </p:nvPr>
        </p:nvSpPr>
        <p:spPr>
          <a:xfrm>
            <a:off x="-203200" y="-12700"/>
            <a:ext cx="9000805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2" name="Line"/>
          <p:cNvSpPr/>
          <p:nvPr/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/>
          <a:lstStyle>
            <a:lvl1pPr marL="406400" indent="-406400">
              <a:defRPr sz="2800"/>
            </a:lvl1pPr>
            <a:lvl2pPr marL="812800" indent="-406400">
              <a:defRPr sz="2800"/>
            </a:lvl2pPr>
            <a:lvl3pPr marL="1219200" indent="-406400">
              <a:defRPr sz="2800"/>
            </a:lvl3pPr>
            <a:lvl4pPr marL="1625600" indent="-406400">
              <a:defRPr sz="2800"/>
            </a:lvl4pPr>
            <a:lvl5pPr marL="2032000" indent="-406400"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118295074_2675x2907.jpeg"/>
          <p:cNvSpPr>
            <a:spLocks noGrp="1"/>
          </p:cNvSpPr>
          <p:nvPr>
            <p:ph type="pic" idx="21"/>
          </p:nvPr>
        </p:nvSpPr>
        <p:spPr>
          <a:xfrm>
            <a:off x="571500" y="508000"/>
            <a:ext cx="7454900" cy="80994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182741592_1098x949.jpeg"/>
          <p:cNvSpPr>
            <a:spLocks noGrp="1"/>
          </p:cNvSpPr>
          <p:nvPr>
            <p:ph type="pic" sz="quarter" idx="22"/>
          </p:nvPr>
        </p:nvSpPr>
        <p:spPr>
          <a:xfrm>
            <a:off x="7944067" y="424462"/>
            <a:ext cx="5275146" cy="45593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182429520_1646x1646.jpeg"/>
          <p:cNvSpPr>
            <a:spLocks noGrp="1"/>
          </p:cNvSpPr>
          <p:nvPr>
            <p:ph type="pic" sz="quarter" idx="23"/>
          </p:nvPr>
        </p:nvSpPr>
        <p:spPr>
          <a:xfrm>
            <a:off x="8102600" y="4267200"/>
            <a:ext cx="4470400" cy="447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8051800"/>
            <a:ext cx="11861800" cy="1333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sz="2800" i="1" spc="28"/>
            </a:lvl1pPr>
            <a:lvl2pPr marL="0" indent="0">
              <a:spcBef>
                <a:spcPts val="1400"/>
              </a:spcBef>
              <a:buSzTx/>
              <a:buFontTx/>
              <a:buNone/>
              <a:defRPr sz="2800" i="1" spc="28"/>
            </a:lvl2pPr>
            <a:lvl3pPr marL="0" indent="0">
              <a:spcBef>
                <a:spcPts val="1400"/>
              </a:spcBef>
              <a:buSzTx/>
              <a:buFontTx/>
              <a:buNone/>
              <a:defRPr sz="2800" i="1" spc="28"/>
            </a:lvl3pPr>
            <a:lvl4pPr marL="0" indent="0">
              <a:spcBef>
                <a:spcPts val="1400"/>
              </a:spcBef>
              <a:buSzTx/>
              <a:buFontTx/>
              <a:buNone/>
              <a:defRPr sz="2800" i="1" spc="28"/>
            </a:lvl4pPr>
            <a:lvl5pPr marL="0" indent="0">
              <a:spcBef>
                <a:spcPts val="1400"/>
              </a:spcBef>
              <a:buSzTx/>
              <a:buFontTx/>
              <a:buNone/>
              <a:defRPr sz="2800" i="1" spc="28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71500" y="1803400"/>
            <a:ext cx="118618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81047" y="9194800"/>
            <a:ext cx="309365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defRPr sz="1600" i="0" spc="0">
                <a:solidFill>
                  <a:srgbClr val="747676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1pPr>
      <a:lvl2pPr marL="0" marR="0" indent="3429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2pPr>
      <a:lvl3pPr marL="0" marR="0" indent="685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3pPr>
      <a:lvl4pPr marL="0" marR="0" indent="10287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4pPr>
      <a:lvl5pPr marL="0" marR="0" indent="1371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5pPr>
      <a:lvl6pPr marL="0" marR="0" indent="17145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6pPr>
      <a:lvl7pPr marL="0" marR="0" indent="20574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7pPr>
      <a:lvl8pPr marL="0" marR="0" indent="24003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8pPr>
      <a:lvl9pPr marL="0" marR="0" indent="2743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1pPr>
      <a:lvl2pPr marL="9398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2pPr>
      <a:lvl3pPr marL="14097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3pPr>
      <a:lvl4pPr marL="18796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4pPr>
      <a:lvl5pPr marL="23495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5pPr>
      <a:lvl6pPr marL="28194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6pPr>
      <a:lvl7pPr marL="32893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7pPr>
      <a:lvl8pPr marL="37592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8pPr>
      <a:lvl9pPr marL="42291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rnacbooks.com/product/the-race-conversation-an-essential-guide-to-creating-life-changing-dialogue/95399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baatn_network/" TargetMode="External"/><Relationship Id="rId3" Type="http://schemas.openxmlformats.org/officeDocument/2006/relationships/hyperlink" Target="http://www.baatn.org.uk" TargetMode="External"/><Relationship Id="rId7" Type="http://schemas.openxmlformats.org/officeDocument/2006/relationships/hyperlink" Target="https://twitter.com/baatn_network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acebook.com/baatn/" TargetMode="External"/><Relationship Id="rId11" Type="http://schemas.openxmlformats.org/officeDocument/2006/relationships/image" Target="../media/image16.png"/><Relationship Id="rId5" Type="http://schemas.openxmlformats.org/officeDocument/2006/relationships/hyperlink" Target="mailto:eugeneellis@co.uk" TargetMode="External"/><Relationship Id="rId10" Type="http://schemas.openxmlformats.org/officeDocument/2006/relationships/image" Target="../media/image15.png"/><Relationship Id="rId4" Type="http://schemas.openxmlformats.org/officeDocument/2006/relationships/hyperlink" Target="mailto:info@eugeneellis.co.uk" TargetMode="External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DdxymR51rGAkE8AbnmbOlg/featured" TargetMode="External"/><Relationship Id="rId7" Type="http://schemas.openxmlformats.org/officeDocument/2006/relationships/hyperlink" Target="https://vimeo.com/262194819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heteacherist.com/2019/05/26/decolonise-the-curriculum/" TargetMode="External"/><Relationship Id="rId5" Type="http://schemas.openxmlformats.org/officeDocument/2006/relationships/hyperlink" Target="https://youtu.be/8JjRQTuzqTU" TargetMode="External"/><Relationship Id="rId4" Type="http://schemas.openxmlformats.org/officeDocument/2006/relationships/hyperlink" Target="https://www.youtube.com/watch?v=_A-pZH-S4jk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hebodyisnotanapology.com/magazine/4-ways-white-people-can-process-their-emotions-without-bringing-the-white-tears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confer.uk.com/module/module-slavery.html" TargetMode="External"/><Relationship Id="rId4" Type="http://schemas.openxmlformats.org/officeDocument/2006/relationships/hyperlink" Target="https://www.confer.uk.com/on-demand-events/race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Eugene Ellis"/>
          <p:cNvSpPr txBox="1">
            <a:spLocks noGrp="1"/>
          </p:cNvSpPr>
          <p:nvPr>
            <p:ph type="title"/>
          </p:nvPr>
        </p:nvSpPr>
        <p:spPr>
          <a:xfrm>
            <a:off x="817521" y="8158212"/>
            <a:ext cx="11369758" cy="1163274"/>
          </a:xfrm>
          <a:prstGeom prst="rect">
            <a:avLst/>
          </a:prstGeom>
        </p:spPr>
        <p:txBody>
          <a:bodyPr/>
          <a:lstStyle/>
          <a:p>
            <a:pPr>
              <a:defRPr sz="1900"/>
            </a:pPr>
            <a:endParaRPr/>
          </a:p>
          <a:p>
            <a:pPr>
              <a:defRPr sz="4200">
                <a:solidFill>
                  <a:srgbClr val="53585F"/>
                </a:solidFill>
              </a:defRPr>
            </a:pPr>
            <a:r>
              <a:t>Eugene Ellis </a:t>
            </a:r>
          </a:p>
        </p:txBody>
      </p:sp>
      <p:pic>
        <p:nvPicPr>
          <p:cNvPr id="232" name="hue-eyes.jpg" descr="hue-ey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948" y="1000125"/>
            <a:ext cx="9128791" cy="4578440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Finding Our Voice"/>
          <p:cNvSpPr txBox="1"/>
          <p:nvPr/>
        </p:nvSpPr>
        <p:spPr>
          <a:xfrm>
            <a:off x="817521" y="5874982"/>
            <a:ext cx="11369758" cy="1986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 algn="ctr">
              <a:spcBef>
                <a:spcPts val="0"/>
              </a:spcBef>
              <a:defRPr sz="5500" i="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Finding Our Voice</a:t>
            </a:r>
            <a:endParaRPr sz="4700"/>
          </a:p>
          <a:p>
            <a:pPr algn="ctr">
              <a:spcBef>
                <a:spcPts val="0"/>
              </a:spcBef>
              <a:defRPr sz="1900" i="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700"/>
          </a:p>
        </p:txBody>
      </p:sp>
      <p:sp>
        <p:nvSpPr>
          <p:cNvPr id="234" name="Big Conversations:…"/>
          <p:cNvSpPr txBox="1"/>
          <p:nvPr/>
        </p:nvSpPr>
        <p:spPr>
          <a:xfrm>
            <a:off x="1658583" y="6951133"/>
            <a:ext cx="9687634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457200">
              <a:spcBef>
                <a:spcPts val="0"/>
              </a:spcBef>
              <a:defRPr sz="3733" spc="0"/>
            </a:pPr>
            <a:r>
              <a:t>Big Conversations: </a:t>
            </a:r>
          </a:p>
          <a:p>
            <a:pPr algn="ctr" defTabSz="457200">
              <a:spcBef>
                <a:spcPts val="0"/>
              </a:spcBef>
              <a:defRPr sz="3733" spc="0"/>
            </a:pPr>
            <a:r>
              <a:t>Race, Trauma &amp; Collective Healing - 20 January 23</a:t>
            </a:r>
            <a:endParaRPr sz="1200" i="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7742" t="129" r="44933" b="129"/>
          <a:stretch>
            <a:fillRect/>
          </a:stretch>
        </p:blipFill>
        <p:spPr>
          <a:xfrm>
            <a:off x="-17562" y="-65605"/>
            <a:ext cx="2492475" cy="9884810"/>
          </a:xfrm>
          <a:prstGeom prst="rect">
            <a:avLst/>
          </a:prstGeom>
        </p:spPr>
      </p:pic>
      <p:sp>
        <p:nvSpPr>
          <p:cNvPr id="279" name="Line"/>
          <p:cNvSpPr/>
          <p:nvPr/>
        </p:nvSpPr>
        <p:spPr>
          <a:xfrm>
            <a:off x="4787900" y="15494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0" name="RACE TRAUMA"/>
          <p:cNvSpPr txBox="1">
            <a:spLocks noGrp="1"/>
          </p:cNvSpPr>
          <p:nvPr>
            <p:ph type="title"/>
          </p:nvPr>
        </p:nvSpPr>
        <p:spPr>
          <a:xfrm>
            <a:off x="2673548" y="529728"/>
            <a:ext cx="9626204" cy="96837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490727">
              <a:spcBef>
                <a:spcPts val="1900"/>
              </a:spcBef>
              <a:defRPr sz="6719"/>
            </a:lvl1pPr>
          </a:lstStyle>
          <a:p>
            <a:r>
              <a:t>RACE TRAUMA</a:t>
            </a:r>
          </a:p>
        </p:txBody>
      </p:sp>
      <p:pic>
        <p:nvPicPr>
          <p:cNvPr id="281" name="IMG_0487.jpg" descr="IMG_048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462" y="1887172"/>
            <a:ext cx="8134794" cy="6917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Line"/>
          <p:cNvSpPr/>
          <p:nvPr/>
        </p:nvSpPr>
        <p:spPr>
          <a:xfrm>
            <a:off x="6637370" y="1625600"/>
            <a:ext cx="5397501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4" name="The embodiment of race"/>
          <p:cNvSpPr txBox="1">
            <a:spLocks noGrp="1"/>
          </p:cNvSpPr>
          <p:nvPr>
            <p:ph type="title"/>
          </p:nvPr>
        </p:nvSpPr>
        <p:spPr>
          <a:xfrm>
            <a:off x="6311900" y="753367"/>
            <a:ext cx="6048442" cy="942083"/>
          </a:xfrm>
          <a:prstGeom prst="rect">
            <a:avLst/>
          </a:prstGeom>
        </p:spPr>
        <p:txBody>
          <a:bodyPr/>
          <a:lstStyle/>
          <a:p>
            <a:r>
              <a:t>The embodiment of race</a:t>
            </a:r>
          </a:p>
        </p:txBody>
      </p:sp>
      <p:sp>
        <p:nvSpPr>
          <p:cNvPr id="285" name="Unconscious historical information (implicit memory) is stored in all of our bodies which reveals itself mostly outside of our awareness.…"/>
          <p:cNvSpPr txBox="1">
            <a:spLocks noGrp="1"/>
          </p:cNvSpPr>
          <p:nvPr>
            <p:ph type="body" sz="half" idx="1"/>
          </p:nvPr>
        </p:nvSpPr>
        <p:spPr>
          <a:xfrm>
            <a:off x="6311900" y="1809750"/>
            <a:ext cx="6048442" cy="7226300"/>
          </a:xfrm>
          <a:prstGeom prst="rect">
            <a:avLst/>
          </a:prstGeom>
        </p:spPr>
        <p:txBody>
          <a:bodyPr/>
          <a:lstStyle/>
          <a:p>
            <a:pPr>
              <a:defRPr sz="3600"/>
            </a:pPr>
            <a:r>
              <a:t>Unconscious historical information (implicit memory) is stored in all of our bodies which reveals itself mostly outside of our awareness.  </a:t>
            </a:r>
          </a:p>
          <a:p>
            <a:pPr>
              <a:defRPr sz="3600"/>
            </a:pPr>
            <a:r>
              <a:t>In the presence of race, we play out our assigned roles based on our assigned racial identity, non-verbally and mostly unconsciously.</a:t>
            </a:r>
          </a:p>
        </p:txBody>
      </p:sp>
      <p:pic>
        <p:nvPicPr>
          <p:cNvPr id="286" name="Nervous_system_diagram_unlabeled.svg.png" descr="Nervous_system_diagram_unlabeled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450" y="213645"/>
            <a:ext cx="5072422" cy="11133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" grpId="1" build="p" bldLvl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34155" t="129" r="32386" b="129"/>
          <a:stretch>
            <a:fillRect/>
          </a:stretch>
        </p:blipFill>
        <p:spPr>
          <a:xfrm>
            <a:off x="9944100" y="0"/>
            <a:ext cx="3271838" cy="9753600"/>
          </a:xfrm>
          <a:prstGeom prst="rect">
            <a:avLst/>
          </a:prstGeom>
        </p:spPr>
      </p:pic>
      <p:sp>
        <p:nvSpPr>
          <p:cNvPr id="289" name="What is happening in your body?"/>
          <p:cNvSpPr txBox="1"/>
          <p:nvPr/>
        </p:nvSpPr>
        <p:spPr>
          <a:xfrm>
            <a:off x="1230890" y="3379920"/>
            <a:ext cx="7509581" cy="5036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spcBef>
                <a:spcPts val="1800"/>
              </a:spcBef>
              <a:defRPr sz="6400" b="1" i="0" spc="0"/>
            </a:lvl1pPr>
          </a:lstStyle>
          <a:p>
            <a:r>
              <a:t>What is happening in your body?</a:t>
            </a:r>
          </a:p>
        </p:txBody>
      </p:sp>
      <p:sp>
        <p:nvSpPr>
          <p:cNvPr id="290" name="Pause"/>
          <p:cNvSpPr txBox="1">
            <a:spLocks noGrp="1"/>
          </p:cNvSpPr>
          <p:nvPr>
            <p:ph type="title"/>
          </p:nvPr>
        </p:nvSpPr>
        <p:spPr>
          <a:xfrm>
            <a:off x="546100" y="692244"/>
            <a:ext cx="8255893" cy="1122849"/>
          </a:xfrm>
          <a:prstGeom prst="rect">
            <a:avLst/>
          </a:prstGeom>
        </p:spPr>
        <p:txBody>
          <a:bodyPr/>
          <a:lstStyle>
            <a:lvl1pPr algn="l" defTabSz="508254">
              <a:defRPr sz="8004"/>
            </a:lvl1pPr>
          </a:lstStyle>
          <a:p>
            <a:r>
              <a:t>Pause</a:t>
            </a:r>
          </a:p>
        </p:txBody>
      </p:sp>
      <p:sp>
        <p:nvSpPr>
          <p:cNvPr id="291" name="Line"/>
          <p:cNvSpPr/>
          <p:nvPr/>
        </p:nvSpPr>
        <p:spPr>
          <a:xfrm flipV="1">
            <a:off x="571500" y="1971584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– Ben Okri - A way of Being Free, 2015"/>
          <p:cNvSpPr>
            <a:spLocks noGrp="1"/>
          </p:cNvSpPr>
          <p:nvPr>
            <p:ph type="body" idx="21"/>
          </p:nvPr>
        </p:nvSpPr>
        <p:spPr>
          <a:xfrm>
            <a:off x="1270000" y="7446433"/>
            <a:ext cx="10464800" cy="685801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</a:lstStyle>
          <a:p>
            <a:r>
              <a:t>– Ben Okri - A way of Being Free, 2015 </a:t>
            </a:r>
          </a:p>
        </p:txBody>
      </p:sp>
      <p:sp>
        <p:nvSpPr>
          <p:cNvPr id="294" name="“it is easy to forget how mysterious and mighty stories are. They do their work in silence, invisibly... beware the stories you read or tell; subtly, at night, beneath the waters of consciousness, they are altering our world”"/>
          <p:cNvSpPr>
            <a:spLocks noGrp="1"/>
          </p:cNvSpPr>
          <p:nvPr>
            <p:ph type="body" idx="22"/>
          </p:nvPr>
        </p:nvSpPr>
        <p:spPr>
          <a:xfrm>
            <a:off x="1269999" y="2201333"/>
            <a:ext cx="10464801" cy="4368801"/>
          </a:xfrm>
          <a:prstGeom prst="rect">
            <a:avLst/>
          </a:prstGeom>
        </p:spPr>
        <p:txBody>
          <a:bodyPr/>
          <a:lstStyle>
            <a:lvl1pPr>
              <a:defRPr sz="4700"/>
            </a:lvl1pPr>
          </a:lstStyle>
          <a:p>
            <a:r>
              <a:t>“it is easy to forget how mysterious and mighty stories are. They do their work in silence, invisibly... beware the stories you read or tell; subtly, at night, beneath the waters of consciousness, they are altering our world” 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IMG_4526.JPG" descr="IMG_45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1866"/>
            <a:ext cx="13004801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Image of two fa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Image of two faces</a:t>
            </a:r>
          </a:p>
        </p:txBody>
      </p:sp>
      <p:pic>
        <p:nvPicPr>
          <p:cNvPr id="299" name="Screen Shot 2017-05-25 at 20.43.36.png" descr="Screen Shot 2017-05-25 at 20.43.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4" y="716383"/>
            <a:ext cx="12836012" cy="8320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he paradigm shift"/>
          <p:cNvSpPr txBox="1">
            <a:spLocks noGrp="1"/>
          </p:cNvSpPr>
          <p:nvPr>
            <p:ph type="title"/>
          </p:nvPr>
        </p:nvSpPr>
        <p:spPr>
          <a:xfrm>
            <a:off x="3780366" y="444500"/>
            <a:ext cx="7892654" cy="2159000"/>
          </a:xfrm>
          <a:prstGeom prst="rect">
            <a:avLst/>
          </a:prstGeom>
        </p:spPr>
        <p:txBody>
          <a:bodyPr/>
          <a:lstStyle>
            <a:lvl1pPr defTabSz="531622">
              <a:defRPr sz="7280"/>
            </a:lvl1pPr>
          </a:lstStyle>
          <a:p>
            <a:r>
              <a:t>The paradigm shift</a:t>
            </a:r>
          </a:p>
        </p:txBody>
      </p:sp>
      <p:sp>
        <p:nvSpPr>
          <p:cNvPr id="302" name="Recognising there is unconscious material present when race becomes foreground (Generational loading)…"/>
          <p:cNvSpPr txBox="1">
            <a:spLocks noGrp="1"/>
          </p:cNvSpPr>
          <p:nvPr>
            <p:ph type="body" sz="half" idx="1"/>
          </p:nvPr>
        </p:nvSpPr>
        <p:spPr>
          <a:xfrm>
            <a:off x="3932766" y="2586566"/>
            <a:ext cx="8190178" cy="5512264"/>
          </a:xfrm>
          <a:prstGeom prst="rect">
            <a:avLst/>
          </a:prstGeom>
        </p:spPr>
        <p:txBody>
          <a:bodyPr/>
          <a:lstStyle/>
          <a:p>
            <a:r>
              <a:t>Recognising there is unconscious material present when race becomes foreground (Generational loading)</a:t>
            </a:r>
          </a:p>
          <a:p>
            <a:r>
              <a:t>Understanding that there is a measure of distress and feeling physiologically unsafe in becoming conscious (Race Construct Arousal)</a:t>
            </a:r>
          </a:p>
        </p:txBody>
      </p:sp>
      <p:sp>
        <p:nvSpPr>
          <p:cNvPr id="303" name="Ellis, 2021"/>
          <p:cNvSpPr txBox="1"/>
          <p:nvPr/>
        </p:nvSpPr>
        <p:spPr>
          <a:xfrm>
            <a:off x="9877242" y="8096250"/>
            <a:ext cx="2014837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 spc="33"/>
            </a:lvl1pPr>
          </a:lstStyle>
          <a:p>
            <a:r>
              <a:t>Ellis, 2021</a:t>
            </a:r>
          </a:p>
        </p:txBody>
      </p:sp>
      <p:pic>
        <p:nvPicPr>
          <p:cNvPr id="304" name="Image" descr="Image"/>
          <p:cNvPicPr>
            <a:picLocks noChangeAspect="1"/>
          </p:cNvPicPr>
          <p:nvPr/>
        </p:nvPicPr>
        <p:blipFill>
          <a:blip r:embed="rId3"/>
          <a:srcRect l="34155" t="129" r="32386" b="129"/>
          <a:stretch>
            <a:fillRect/>
          </a:stretch>
        </p:blipFill>
        <p:spPr>
          <a:xfrm>
            <a:off x="-80434" y="0"/>
            <a:ext cx="3271839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1" build="p" bldLvl="5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Race Construct Awareness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9491002" cy="2159000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t>Race Construct Awareness</a:t>
            </a:r>
          </a:p>
        </p:txBody>
      </p:sp>
      <p:sp>
        <p:nvSpPr>
          <p:cNvPr id="309" name="Becoming more competent/comfortable navigating the race construct over time.…"/>
          <p:cNvSpPr txBox="1">
            <a:spLocks noGrp="1"/>
          </p:cNvSpPr>
          <p:nvPr>
            <p:ph type="body" idx="1"/>
          </p:nvPr>
        </p:nvSpPr>
        <p:spPr>
          <a:xfrm>
            <a:off x="952500" y="2874433"/>
            <a:ext cx="9491002" cy="551226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900"/>
            </a:pPr>
            <a:r>
              <a:t>Becoming more competent/comfortable navigating the race construct over time. </a:t>
            </a:r>
          </a:p>
          <a:p>
            <a:pPr marL="0" indent="0">
              <a:buSzTx/>
              <a:buNone/>
              <a:defRPr sz="3900"/>
            </a:pPr>
            <a:r>
              <a:t>Staying curious, recognising our defences, mindfully listening to the body, bringing awareness to what is happening in the present moment - in the spirit of compassion and a sense of shared suffering. </a:t>
            </a:r>
          </a:p>
        </p:txBody>
      </p:sp>
      <p:sp>
        <p:nvSpPr>
          <p:cNvPr id="310" name="Ellis, 2021"/>
          <p:cNvSpPr txBox="1"/>
          <p:nvPr/>
        </p:nvSpPr>
        <p:spPr>
          <a:xfrm>
            <a:off x="7709775" y="8147050"/>
            <a:ext cx="2014838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 spc="33"/>
            </a:lvl1pPr>
          </a:lstStyle>
          <a:p>
            <a:r>
              <a:t>Ellis, 2021</a:t>
            </a:r>
          </a:p>
        </p:txBody>
      </p:sp>
      <p:pic>
        <p:nvPicPr>
          <p:cNvPr id="311" name="Image" descr="Image"/>
          <p:cNvPicPr>
            <a:picLocks noChangeAspect="1"/>
          </p:cNvPicPr>
          <p:nvPr/>
        </p:nvPicPr>
        <p:blipFill>
          <a:blip r:embed="rId3"/>
          <a:srcRect l="27742" t="129" r="44933" b="129"/>
          <a:stretch>
            <a:fillRect/>
          </a:stretch>
        </p:blipFill>
        <p:spPr>
          <a:xfrm>
            <a:off x="10565771" y="-65683"/>
            <a:ext cx="2492475" cy="98848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ompassion"/>
          <p:cNvSpPr txBox="1">
            <a:spLocks noGrp="1"/>
          </p:cNvSpPr>
          <p:nvPr>
            <p:ph type="title"/>
          </p:nvPr>
        </p:nvSpPr>
        <p:spPr>
          <a:xfrm>
            <a:off x="3578621" y="444500"/>
            <a:ext cx="8473679" cy="2159000"/>
          </a:xfrm>
          <a:prstGeom prst="rect">
            <a:avLst/>
          </a:prstGeom>
        </p:spPr>
        <p:txBody>
          <a:bodyPr/>
          <a:lstStyle/>
          <a:p>
            <a:r>
              <a:t>Compassion</a:t>
            </a:r>
          </a:p>
        </p:txBody>
      </p:sp>
      <p:sp>
        <p:nvSpPr>
          <p:cNvPr id="316" name="“Compassion is not just a cognitive function; it also has this implicit level of acknowledging and witnessing without reacting”  Stephen Porges"/>
          <p:cNvSpPr txBox="1">
            <a:spLocks noGrp="1"/>
          </p:cNvSpPr>
          <p:nvPr>
            <p:ph type="body" sz="half" idx="1"/>
          </p:nvPr>
        </p:nvSpPr>
        <p:spPr>
          <a:xfrm>
            <a:off x="3751857" y="2603500"/>
            <a:ext cx="8300443" cy="514376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“Compassion is not just a cognitive function; it also has this implicit level of acknowledging and witnessing without reacting”</a:t>
            </a:r>
            <a:br>
              <a:rPr baseline="-5999"/>
            </a:br>
            <a:br/>
            <a:r>
              <a:rPr sz="3000"/>
              <a:t>Stephen Porges</a:t>
            </a:r>
          </a:p>
        </p:txBody>
      </p:sp>
      <p:pic>
        <p:nvPicPr>
          <p:cNvPr id="317" name="Image" descr="Image"/>
          <p:cNvPicPr>
            <a:picLocks noChangeAspect="1"/>
          </p:cNvPicPr>
          <p:nvPr/>
        </p:nvPicPr>
        <p:blipFill>
          <a:blip r:embed="rId3"/>
          <a:srcRect l="34155" t="129" r="32386" b="129"/>
          <a:stretch>
            <a:fillRect/>
          </a:stretch>
        </p:blipFill>
        <p:spPr>
          <a:xfrm>
            <a:off x="-80434" y="0"/>
            <a:ext cx="3271839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eli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Celia</a:t>
            </a:r>
          </a:p>
        </p:txBody>
      </p:sp>
      <p:pic>
        <p:nvPicPr>
          <p:cNvPr id="322" name="Celia.mp3" descr="Celia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5796" y="446300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59" fill="hold"/>
                                        <p:tgtEl>
                                          <p:spTgt spid="3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34155" t="129" r="32386" b="129"/>
          <a:stretch>
            <a:fillRect/>
          </a:stretch>
        </p:blipFill>
        <p:spPr>
          <a:xfrm>
            <a:off x="9944100" y="0"/>
            <a:ext cx="3271838" cy="9753600"/>
          </a:xfrm>
          <a:prstGeom prst="rect">
            <a:avLst/>
          </a:prstGeom>
        </p:spPr>
      </p:pic>
      <p:sp>
        <p:nvSpPr>
          <p:cNvPr id="237" name="Why is it so hard to talk about race?…"/>
          <p:cNvSpPr txBox="1"/>
          <p:nvPr/>
        </p:nvSpPr>
        <p:spPr>
          <a:xfrm>
            <a:off x="531001" y="2305877"/>
            <a:ext cx="8748526" cy="682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42937" indent="-642937">
              <a:spcBef>
                <a:spcPts val="1800"/>
              </a:spcBef>
              <a:buSzPct val="100000"/>
              <a:buAutoNum type="arabicPeriod"/>
              <a:defRPr sz="4800" b="1" i="0" spc="0"/>
            </a:pPr>
            <a:r>
              <a:t> Why is it so hard to talk about race?</a:t>
            </a:r>
          </a:p>
          <a:p>
            <a:pPr marL="642937" indent="-642937">
              <a:spcBef>
                <a:spcPts val="1800"/>
              </a:spcBef>
              <a:buSzPct val="100000"/>
              <a:buAutoNum type="arabicPeriod"/>
              <a:defRPr sz="4800" b="1" i="0" spc="0"/>
            </a:pPr>
            <a:r>
              <a:t> Core ideas for moving towards finding your voice</a:t>
            </a:r>
          </a:p>
        </p:txBody>
      </p:sp>
      <p:sp>
        <p:nvSpPr>
          <p:cNvPr id="238" name="Themes"/>
          <p:cNvSpPr txBox="1">
            <a:spLocks noGrp="1"/>
          </p:cNvSpPr>
          <p:nvPr>
            <p:ph type="title"/>
          </p:nvPr>
        </p:nvSpPr>
        <p:spPr>
          <a:xfrm>
            <a:off x="546100" y="692244"/>
            <a:ext cx="8255893" cy="1122849"/>
          </a:xfrm>
          <a:prstGeom prst="rect">
            <a:avLst/>
          </a:prstGeom>
        </p:spPr>
        <p:txBody>
          <a:bodyPr/>
          <a:lstStyle>
            <a:lvl1pPr algn="l">
              <a:defRPr sz="7400"/>
            </a:lvl1pPr>
          </a:lstStyle>
          <a:p>
            <a:r>
              <a:t>Themes</a:t>
            </a:r>
          </a:p>
        </p:txBody>
      </p:sp>
      <p:sp>
        <p:nvSpPr>
          <p:cNvPr id="239" name="Line"/>
          <p:cNvSpPr/>
          <p:nvPr/>
        </p:nvSpPr>
        <p:spPr>
          <a:xfrm flipV="1">
            <a:off x="571500" y="1971584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Race Conversation_Cover_+side@0.5x.jpg" descr="Race Conversation_Cover_+side@0.5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336" y="1754385"/>
            <a:ext cx="4680215" cy="6244706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Karnac books…"/>
          <p:cNvSpPr txBox="1"/>
          <p:nvPr/>
        </p:nvSpPr>
        <p:spPr>
          <a:xfrm>
            <a:off x="5931772" y="598931"/>
            <a:ext cx="3678239" cy="8085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spAutoFit/>
          </a:bodyPr>
          <a:lstStyle/>
          <a:p>
            <a:pPr defTabSz="650240">
              <a:spcBef>
                <a:spcPts val="0"/>
              </a:spcBef>
              <a:defRPr sz="3200" i="0" spc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Karnac books </a:t>
            </a:r>
          </a:p>
          <a:p>
            <a:pPr defTabSz="650240">
              <a:spcBef>
                <a:spcPts val="0"/>
              </a:spcBef>
              <a:defRPr sz="3200" i="0" spc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free delivery worldwide: </a:t>
            </a:r>
          </a:p>
          <a:p>
            <a:pPr defTabSz="650240">
              <a:spcBef>
                <a:spcPts val="0"/>
              </a:spcBef>
              <a:defRPr sz="3200" i="0" spc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defTabSz="650240">
              <a:spcBef>
                <a:spcPts val="0"/>
              </a:spcBef>
              <a:defRPr sz="3200" i="0" spc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20% off Code: RACE20 - Expiry date: 31st January 2023.</a:t>
            </a:r>
          </a:p>
          <a:p>
            <a:pPr defTabSz="650240">
              <a:spcBef>
                <a:spcPts val="0"/>
              </a:spcBef>
              <a:defRPr sz="3200" i="0" spc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defTabSz="650240">
              <a:spcBef>
                <a:spcPts val="0"/>
              </a:spcBef>
              <a:defRPr sz="3200" i="0" spc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u="sng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3"/>
              </a:rPr>
              <a:t>https://www.karnacbooks.com/product/the-race-conversation-an-essential-guide-to-creating-life-changing-dialogue/95399/</a:t>
            </a:r>
            <a:r>
              <a:t> </a:t>
            </a:r>
          </a:p>
        </p:txBody>
      </p:sp>
      <p:pic>
        <p:nvPicPr>
          <p:cNvPr id="328" name="Image" descr="Image"/>
          <p:cNvPicPr>
            <a:picLocks noChangeAspect="1"/>
          </p:cNvPicPr>
          <p:nvPr/>
        </p:nvPicPr>
        <p:blipFill>
          <a:blip r:embed="rId4"/>
          <a:srcRect l="34155" t="129" r="32386" b="129"/>
          <a:stretch>
            <a:fillRect/>
          </a:stretch>
        </p:blipFill>
        <p:spPr>
          <a:xfrm>
            <a:off x="9944100" y="0"/>
            <a:ext cx="327183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34155" t="129" r="32386" b="129"/>
          <a:stretch>
            <a:fillRect/>
          </a:stretch>
        </p:blipFill>
        <p:spPr>
          <a:xfrm>
            <a:off x="9944100" y="0"/>
            <a:ext cx="3271838" cy="9753600"/>
          </a:xfrm>
          <a:prstGeom prst="rect">
            <a:avLst/>
          </a:prstGeom>
        </p:spPr>
      </p:pic>
      <p:sp>
        <p:nvSpPr>
          <p:cNvPr id="331" name="Contact details"/>
          <p:cNvSpPr txBox="1">
            <a:spLocks noGrp="1"/>
          </p:cNvSpPr>
          <p:nvPr>
            <p:ph type="title"/>
          </p:nvPr>
        </p:nvSpPr>
        <p:spPr>
          <a:xfrm>
            <a:off x="546100" y="692244"/>
            <a:ext cx="8255893" cy="1122849"/>
          </a:xfrm>
          <a:prstGeom prst="rect">
            <a:avLst/>
          </a:prstGeom>
        </p:spPr>
        <p:txBody>
          <a:bodyPr/>
          <a:lstStyle>
            <a:lvl1pPr algn="l">
              <a:defRPr sz="5200"/>
            </a:lvl1pPr>
          </a:lstStyle>
          <a:p>
            <a:r>
              <a:t>Contact details</a:t>
            </a:r>
          </a:p>
        </p:txBody>
      </p:sp>
      <p:sp>
        <p:nvSpPr>
          <p:cNvPr id="332" name="Line"/>
          <p:cNvSpPr/>
          <p:nvPr/>
        </p:nvSpPr>
        <p:spPr>
          <a:xfrm flipV="1">
            <a:off x="571500" y="1971584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3" name="www.baatn.org.uk…"/>
          <p:cNvSpPr txBox="1">
            <a:spLocks noGrp="1"/>
          </p:cNvSpPr>
          <p:nvPr>
            <p:ph type="body" idx="1"/>
          </p:nvPr>
        </p:nvSpPr>
        <p:spPr>
          <a:xfrm>
            <a:off x="417689" y="2463456"/>
            <a:ext cx="9169781" cy="6327273"/>
          </a:xfrm>
          <a:prstGeom prst="rect">
            <a:avLst/>
          </a:prstGeom>
        </p:spPr>
        <p:txBody>
          <a:bodyPr lIns="48767" tIns="48767" rIns="48767" bIns="48767"/>
          <a:lstStyle/>
          <a:p>
            <a:pPr lvl="2" indent="685800" algn="l" defTabSz="650240">
              <a:lnSpc>
                <a:spcPct val="100000"/>
              </a:lnSpc>
              <a:spcBef>
                <a:spcPts val="1400"/>
              </a:spcBef>
              <a:defRPr sz="3800" i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u="sng" dirty="0">
                <a:hlinkClick r:id="rId3"/>
              </a:rPr>
              <a:t>www.baatn.org.uk</a:t>
            </a:r>
          </a:p>
          <a:p>
            <a:pPr lvl="2" indent="685800" algn="l" defTabSz="650240">
              <a:lnSpc>
                <a:spcPct val="100000"/>
              </a:lnSpc>
              <a:spcBef>
                <a:spcPts val="1400"/>
              </a:spcBef>
              <a:defRPr sz="3800" i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>
                <a:hlinkClick r:id="rId4"/>
              </a:rPr>
              <a:t>info@</a:t>
            </a:r>
            <a:r>
              <a:rPr u="sng" dirty="0" err="1">
                <a:hlinkClick r:id="rId4"/>
              </a:rPr>
              <a:t>eugeneellis</a:t>
            </a:r>
            <a:r>
              <a:rPr lang="en-GB" u="sng" dirty="0">
                <a:hlinkClick r:id="rId4"/>
              </a:rPr>
              <a:t>.</a:t>
            </a:r>
            <a:r>
              <a:rPr u="sng" dirty="0">
                <a:hlinkClick r:id="rId4"/>
              </a:rPr>
              <a:t>co.uk</a:t>
            </a:r>
            <a:r>
              <a:rPr lang="en-GB" u="sng" dirty="0">
                <a:hlinkClick r:id="rId5"/>
              </a:rPr>
              <a:t> </a:t>
            </a:r>
            <a:endParaRPr u="sng" dirty="0">
              <a:hlinkClick r:id="rId5"/>
            </a:endParaRPr>
          </a:p>
          <a:p>
            <a:pPr lvl="2" indent="685800" algn="l" defTabSz="650240">
              <a:lnSpc>
                <a:spcPct val="100000"/>
              </a:lnSpc>
              <a:spcBef>
                <a:spcPts val="1400"/>
              </a:spcBef>
              <a:defRPr sz="3800" i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u="sng" dirty="0">
              <a:hlinkClick r:id="rId5"/>
            </a:endParaRPr>
          </a:p>
          <a:p>
            <a:pPr lvl="2" indent="685800" algn="l" defTabSz="650240">
              <a:lnSpc>
                <a:spcPct val="100000"/>
              </a:lnSpc>
              <a:spcBef>
                <a:spcPts val="1400"/>
              </a:spcBef>
              <a:defRPr sz="3800" i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u="sng" dirty="0">
                <a:hlinkClick r:id="rId6"/>
              </a:rPr>
              <a:t>facebook.com/baatn/</a:t>
            </a:r>
          </a:p>
          <a:p>
            <a:pPr lvl="2" indent="685800" algn="l" defTabSz="650240">
              <a:lnSpc>
                <a:spcPct val="100000"/>
              </a:lnSpc>
              <a:spcBef>
                <a:spcPts val="1400"/>
              </a:spcBef>
              <a:defRPr sz="3800" i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u="sng" dirty="0">
                <a:hlinkClick r:id="rId7"/>
              </a:rPr>
              <a:t>twitter.com/baatn_network</a:t>
            </a:r>
          </a:p>
          <a:p>
            <a:pPr lvl="2" indent="685800" algn="l" defTabSz="650240">
              <a:lnSpc>
                <a:spcPct val="100000"/>
              </a:lnSpc>
              <a:spcBef>
                <a:spcPts val="1400"/>
              </a:spcBef>
              <a:defRPr sz="3800" i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u="sng" dirty="0">
                <a:hlinkClick r:id="rId8"/>
              </a:rPr>
              <a:t>instagram.com/baatn_network/</a:t>
            </a:r>
            <a:r>
              <a:rPr dirty="0"/>
              <a:t> </a:t>
            </a:r>
          </a:p>
        </p:txBody>
      </p:sp>
      <p:pic>
        <p:nvPicPr>
          <p:cNvPr id="334" name="Screenshot 2023-01-17 at 20.11.20.png" descr="Screenshot 2023-01-17 at 20.11.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420" y="6281340"/>
            <a:ext cx="4064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Screenshot 2023-01-17 at 20.11.15.png" descr="Screenshot 2023-01-17 at 20.11.15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620" y="5512362"/>
            <a:ext cx="508001" cy="53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Screenshot 2023-01-17 at 20.13.03.png" descr="Screenshot 2023-01-17 at 20.13.0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420" y="4806883"/>
            <a:ext cx="4064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34155" t="129" r="32386" b="129"/>
          <a:stretch>
            <a:fillRect/>
          </a:stretch>
        </p:blipFill>
        <p:spPr>
          <a:xfrm>
            <a:off x="9944100" y="0"/>
            <a:ext cx="3271838" cy="9753600"/>
          </a:xfrm>
          <a:prstGeom prst="rect">
            <a:avLst/>
          </a:prstGeom>
        </p:spPr>
      </p:pic>
      <p:sp>
        <p:nvSpPr>
          <p:cNvPr id="339" name="Resources"/>
          <p:cNvSpPr txBox="1">
            <a:spLocks noGrp="1"/>
          </p:cNvSpPr>
          <p:nvPr>
            <p:ph type="title"/>
          </p:nvPr>
        </p:nvSpPr>
        <p:spPr>
          <a:xfrm>
            <a:off x="546100" y="692244"/>
            <a:ext cx="8255893" cy="1122849"/>
          </a:xfrm>
          <a:prstGeom prst="rect">
            <a:avLst/>
          </a:prstGeom>
        </p:spPr>
        <p:txBody>
          <a:bodyPr/>
          <a:lstStyle>
            <a:lvl1pPr algn="l">
              <a:defRPr sz="5200"/>
            </a:lvl1pPr>
          </a:lstStyle>
          <a:p>
            <a:r>
              <a:t>Resources</a:t>
            </a:r>
          </a:p>
        </p:txBody>
      </p:sp>
      <p:sp>
        <p:nvSpPr>
          <p:cNvPr id="340" name="Line"/>
          <p:cNvSpPr/>
          <p:nvPr/>
        </p:nvSpPr>
        <p:spPr>
          <a:xfrm flipV="1">
            <a:off x="571500" y="1971584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1" name="Videos…"/>
          <p:cNvSpPr txBox="1">
            <a:spLocks noGrp="1"/>
          </p:cNvSpPr>
          <p:nvPr>
            <p:ph type="body" idx="1"/>
          </p:nvPr>
        </p:nvSpPr>
        <p:spPr>
          <a:xfrm>
            <a:off x="417689" y="2463456"/>
            <a:ext cx="9169781" cy="6327273"/>
          </a:xfrm>
          <a:prstGeom prst="rect">
            <a:avLst/>
          </a:prstGeom>
        </p:spPr>
        <p:txBody>
          <a:bodyPr lIns="48767" tIns="48767" rIns="48767" bIns="48767">
            <a:normAutofit lnSpcReduction="10000"/>
          </a:bodyPr>
          <a:lstStyle/>
          <a:p>
            <a:pPr marL="330408" indent="-330408" algn="l" defTabSz="461670">
              <a:lnSpc>
                <a:spcPct val="100000"/>
              </a:lnSpc>
              <a:spcBef>
                <a:spcPts val="1000"/>
              </a:spcBef>
              <a:buClr>
                <a:srgbClr val="A6A6A6"/>
              </a:buClr>
              <a:buSzPct val="80000"/>
              <a:buChar char=""/>
              <a:defRPr sz="2698" i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Videos</a:t>
            </a:r>
          </a:p>
          <a:p>
            <a:pPr marL="655020" lvl="1" indent="-330408" algn="l" defTabSz="461670">
              <a:lnSpc>
                <a:spcPct val="100000"/>
              </a:lnSpc>
              <a:spcBef>
                <a:spcPts val="1000"/>
              </a:spcBef>
              <a:buClr>
                <a:srgbClr val="A6A6A6"/>
              </a:buClr>
              <a:buSzPct val="80000"/>
              <a:buChar char=""/>
              <a:defRPr sz="2698" i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Decolonizing Education: Let’s talk about it - </a:t>
            </a:r>
            <a:r>
              <a:rPr u="sng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3"/>
              </a:rPr>
              <a:t>https://www.youtube.com/channel/UCDdxymR51rGAkE8AbnmbOlg/featured</a:t>
            </a:r>
            <a:r>
              <a:t>   </a:t>
            </a:r>
          </a:p>
          <a:p>
            <a:pPr marL="655020" lvl="1" indent="-330408" algn="l" defTabSz="461670">
              <a:lnSpc>
                <a:spcPct val="100000"/>
              </a:lnSpc>
              <a:spcBef>
                <a:spcPts val="1000"/>
              </a:spcBef>
              <a:buClr>
                <a:srgbClr val="A6A6A6"/>
              </a:buClr>
              <a:buSzPct val="80000"/>
              <a:buChar char=""/>
              <a:defRPr sz="2698" i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What does it mean to be white in a society that proclaims race meaningless?  Robin DiAngelo - </a:t>
            </a:r>
            <a:r>
              <a:rPr u="sng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4"/>
              </a:rPr>
              <a:t>https://www.youtube.com/watch?v=_A-pZH-S4jk</a:t>
            </a:r>
            <a:r>
              <a:t>   </a:t>
            </a:r>
          </a:p>
          <a:p>
            <a:pPr marL="655020" lvl="1" indent="-330408" algn="l" defTabSz="461670">
              <a:lnSpc>
                <a:spcPct val="100000"/>
              </a:lnSpc>
              <a:spcBef>
                <a:spcPts val="1000"/>
              </a:spcBef>
              <a:buClr>
                <a:srgbClr val="A6A6A6"/>
              </a:buClr>
              <a:buSzPct val="80000"/>
              <a:buChar char=""/>
              <a:defRPr sz="2698" i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Pran Patel's Decolonise the Curriculum Ted Talk </a:t>
            </a:r>
            <a:r>
              <a:rPr u="sng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5"/>
              </a:rPr>
              <a:t>https://youtu.be/8JjRQTuzqTU</a:t>
            </a:r>
            <a:r>
              <a:t>     </a:t>
            </a:r>
          </a:p>
          <a:p>
            <a:pPr marL="655020" lvl="1" indent="-330408" algn="l" defTabSz="461670">
              <a:lnSpc>
                <a:spcPct val="100000"/>
              </a:lnSpc>
              <a:spcBef>
                <a:spcPts val="1000"/>
              </a:spcBef>
              <a:buClr>
                <a:srgbClr val="A6A6A6"/>
              </a:buClr>
              <a:buSzPct val="80000"/>
              <a:buChar char=""/>
              <a:defRPr sz="2698" i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Pran Patel's Decolonise the Curriculum companion article </a:t>
            </a:r>
            <a:r>
              <a:rPr u="sng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6"/>
              </a:rPr>
              <a:t>https://theteacherist.com/2019/05/26/decolonise-the-curriculum/</a:t>
            </a:r>
            <a:r>
              <a:t>  </a:t>
            </a:r>
          </a:p>
          <a:p>
            <a:pPr marL="655020" lvl="1" indent="-330408" algn="l" defTabSz="461670">
              <a:lnSpc>
                <a:spcPct val="100000"/>
              </a:lnSpc>
              <a:spcBef>
                <a:spcPts val="1000"/>
              </a:spcBef>
              <a:buClr>
                <a:srgbClr val="A6A6A6"/>
              </a:buClr>
              <a:buSzPct val="80000"/>
              <a:buChar char=""/>
              <a:defRPr sz="2698" i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Witnessing the wound - 20 min video complied by Eugene Ellis, BAATN.   </a:t>
            </a:r>
            <a:r>
              <a:rPr u="sng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7"/>
              </a:rPr>
              <a:t>https://vimeo.com/262194819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34155" t="129" r="32386" b="129"/>
          <a:stretch>
            <a:fillRect/>
          </a:stretch>
        </p:blipFill>
        <p:spPr>
          <a:xfrm>
            <a:off x="9944100" y="0"/>
            <a:ext cx="3271838" cy="9753600"/>
          </a:xfrm>
          <a:prstGeom prst="rect">
            <a:avLst/>
          </a:prstGeom>
        </p:spPr>
      </p:pic>
      <p:sp>
        <p:nvSpPr>
          <p:cNvPr id="344" name="Resources cont"/>
          <p:cNvSpPr txBox="1">
            <a:spLocks noGrp="1"/>
          </p:cNvSpPr>
          <p:nvPr>
            <p:ph type="title"/>
          </p:nvPr>
        </p:nvSpPr>
        <p:spPr>
          <a:xfrm>
            <a:off x="546100" y="692244"/>
            <a:ext cx="8255893" cy="1122849"/>
          </a:xfrm>
          <a:prstGeom prst="rect">
            <a:avLst/>
          </a:prstGeom>
        </p:spPr>
        <p:txBody>
          <a:bodyPr/>
          <a:lstStyle>
            <a:lvl1pPr algn="l">
              <a:defRPr sz="5200"/>
            </a:lvl1pPr>
          </a:lstStyle>
          <a:p>
            <a:r>
              <a:t>Resources cont</a:t>
            </a:r>
          </a:p>
        </p:txBody>
      </p:sp>
      <p:sp>
        <p:nvSpPr>
          <p:cNvPr id="345" name="Line"/>
          <p:cNvSpPr/>
          <p:nvPr/>
        </p:nvSpPr>
        <p:spPr>
          <a:xfrm flipV="1">
            <a:off x="571500" y="1971584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6" name="Books…"/>
          <p:cNvSpPr txBox="1">
            <a:spLocks noGrp="1"/>
          </p:cNvSpPr>
          <p:nvPr>
            <p:ph type="body" idx="1"/>
          </p:nvPr>
        </p:nvSpPr>
        <p:spPr>
          <a:xfrm>
            <a:off x="493889" y="2499891"/>
            <a:ext cx="8709803" cy="6591250"/>
          </a:xfrm>
          <a:prstGeom prst="rect">
            <a:avLst/>
          </a:prstGeom>
        </p:spPr>
        <p:txBody>
          <a:bodyPr lIns="48767" tIns="48767" rIns="48767" bIns="48767"/>
          <a:lstStyle/>
          <a:p>
            <a:pPr marL="316447" indent="-316447" algn="l" defTabSz="442163">
              <a:lnSpc>
                <a:spcPct val="100000"/>
              </a:lnSpc>
              <a:spcBef>
                <a:spcPts val="900"/>
              </a:spcBef>
              <a:buClr>
                <a:srgbClr val="A6A6A6"/>
              </a:buClr>
              <a:buSzPct val="80000"/>
              <a:buChar char=""/>
              <a:defRPr sz="2584" i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Books</a:t>
            </a:r>
          </a:p>
          <a:p>
            <a:pPr marL="627343" lvl="1" indent="-316447" algn="l" defTabSz="442163">
              <a:lnSpc>
                <a:spcPct val="100000"/>
              </a:lnSpc>
              <a:spcBef>
                <a:spcPts val="900"/>
              </a:spcBef>
              <a:buClr>
                <a:srgbClr val="A6A6A6"/>
              </a:buClr>
              <a:buSzPct val="80000"/>
              <a:buChar char=""/>
              <a:defRPr sz="2584" i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Ellis, Eugene. The Race Conversation: An Essential Guide to Creating Life-Changing Dialogue. Confer Books, 2021. </a:t>
            </a:r>
          </a:p>
          <a:p>
            <a:pPr marL="627343" lvl="1" indent="-316447" algn="l" defTabSz="442163">
              <a:lnSpc>
                <a:spcPct val="100000"/>
              </a:lnSpc>
              <a:spcBef>
                <a:spcPts val="900"/>
              </a:spcBef>
              <a:buClr>
                <a:srgbClr val="A6A6A6"/>
              </a:buClr>
              <a:buSzPct val="80000"/>
              <a:buChar char=""/>
              <a:defRPr sz="2584" i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Dalal, Farhad. Thought Paralysis: The Virtues of Discrimination. London: Karnac Books, 2012.</a:t>
            </a:r>
          </a:p>
          <a:p>
            <a:pPr marL="627343" lvl="1" indent="-316447" algn="l" defTabSz="442163">
              <a:lnSpc>
                <a:spcPct val="100000"/>
              </a:lnSpc>
              <a:spcBef>
                <a:spcPts val="900"/>
              </a:spcBef>
              <a:buClr>
                <a:srgbClr val="A6A6A6"/>
              </a:buClr>
              <a:buSzPct val="80000"/>
              <a:buChar char=""/>
              <a:defRPr sz="2584" i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Keval, Narendra. Racist States of Mind. 1 edition. Routledge, 2016.</a:t>
            </a:r>
          </a:p>
          <a:p>
            <a:pPr marL="627343" lvl="1" indent="-316447" algn="l" defTabSz="442163">
              <a:lnSpc>
                <a:spcPct val="100000"/>
              </a:lnSpc>
              <a:spcBef>
                <a:spcPts val="900"/>
              </a:spcBef>
              <a:buClr>
                <a:srgbClr val="A6A6A6"/>
              </a:buClr>
              <a:buSzPct val="80000"/>
              <a:buChar char=""/>
              <a:defRPr sz="2584" i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Overcoming Everyday Racism: Building Resilience and Wellbeing in the Face of Discrimination and Microaggressions, Susan Cousins 2019</a:t>
            </a:r>
          </a:p>
          <a:p>
            <a:pPr marL="627343" lvl="1" indent="-316447" algn="l" defTabSz="442163">
              <a:lnSpc>
                <a:spcPct val="100000"/>
              </a:lnSpc>
              <a:spcBef>
                <a:spcPts val="900"/>
              </a:spcBef>
              <a:buClr>
                <a:srgbClr val="A6A6A6"/>
              </a:buClr>
              <a:buSzPct val="80000"/>
              <a:buChar char=""/>
              <a:defRPr sz="2584" i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McKenzie-Mavinga, Isha. The Challenge of Racism in Therapeutic Practice: Engaging with Oppression in Practice and Supervision. 2nd ed. 2016 edition. Palgrave, 2016.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34155" t="129" r="32386" b="129"/>
          <a:stretch>
            <a:fillRect/>
          </a:stretch>
        </p:blipFill>
        <p:spPr>
          <a:xfrm>
            <a:off x="9944100" y="0"/>
            <a:ext cx="3271838" cy="9753600"/>
          </a:xfrm>
          <a:prstGeom prst="rect">
            <a:avLst/>
          </a:prstGeom>
        </p:spPr>
      </p:pic>
      <p:sp>
        <p:nvSpPr>
          <p:cNvPr id="349" name="Resources cont"/>
          <p:cNvSpPr txBox="1">
            <a:spLocks noGrp="1"/>
          </p:cNvSpPr>
          <p:nvPr>
            <p:ph type="title"/>
          </p:nvPr>
        </p:nvSpPr>
        <p:spPr>
          <a:xfrm>
            <a:off x="546100" y="692244"/>
            <a:ext cx="8255893" cy="1122849"/>
          </a:xfrm>
          <a:prstGeom prst="rect">
            <a:avLst/>
          </a:prstGeom>
        </p:spPr>
        <p:txBody>
          <a:bodyPr/>
          <a:lstStyle>
            <a:lvl1pPr algn="l">
              <a:defRPr sz="5200"/>
            </a:lvl1pPr>
          </a:lstStyle>
          <a:p>
            <a:r>
              <a:t>Resources cont</a:t>
            </a:r>
          </a:p>
        </p:txBody>
      </p:sp>
      <p:sp>
        <p:nvSpPr>
          <p:cNvPr id="350" name="Line"/>
          <p:cNvSpPr/>
          <p:nvPr/>
        </p:nvSpPr>
        <p:spPr>
          <a:xfrm flipV="1">
            <a:off x="571500" y="1971584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51" name="Article…"/>
          <p:cNvSpPr txBox="1">
            <a:spLocks noGrp="1"/>
          </p:cNvSpPr>
          <p:nvPr>
            <p:ph type="body" idx="1"/>
          </p:nvPr>
        </p:nvSpPr>
        <p:spPr>
          <a:xfrm>
            <a:off x="570089" y="2511424"/>
            <a:ext cx="8792452" cy="6872389"/>
          </a:xfrm>
          <a:prstGeom prst="rect">
            <a:avLst/>
          </a:prstGeom>
        </p:spPr>
        <p:txBody>
          <a:bodyPr lIns="48767" tIns="48767" rIns="48767" bIns="48767">
            <a:normAutofit lnSpcReduction="10000"/>
          </a:bodyPr>
          <a:lstStyle/>
          <a:p>
            <a:pPr marL="335062" indent="-335062" algn="l" defTabSz="468172">
              <a:lnSpc>
                <a:spcPct val="100000"/>
              </a:lnSpc>
              <a:spcBef>
                <a:spcPts val="1000"/>
              </a:spcBef>
              <a:buClr>
                <a:srgbClr val="A6A6A6"/>
              </a:buClr>
              <a:buSzPct val="80000"/>
              <a:buChar char=""/>
              <a:defRPr sz="2736" i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Article</a:t>
            </a:r>
          </a:p>
          <a:p>
            <a:pPr marL="664246" lvl="1" indent="-335062" algn="l" defTabSz="468172">
              <a:lnSpc>
                <a:spcPct val="100000"/>
              </a:lnSpc>
              <a:spcBef>
                <a:spcPts val="1000"/>
              </a:spcBef>
              <a:buClr>
                <a:srgbClr val="A6A6A6"/>
              </a:buClr>
              <a:buSzPct val="80000"/>
              <a:buChar char=""/>
              <a:defRPr sz="2736" i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4 Ways White People Can Process Their Emotions Without Hijacking the Conversation on Racial Justice: Radical self love for everybody and every body - Jennifer Loubriel  </a:t>
            </a:r>
            <a:r>
              <a:rPr u="sng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3"/>
              </a:rPr>
              <a:t>https://thebodyisnotanapology.com/magazine/4-ways-white-people-can-process-their-emotions-without-bringing-the-white-tears/</a:t>
            </a:r>
            <a:r>
              <a:t>        </a:t>
            </a:r>
          </a:p>
          <a:p>
            <a:pPr marL="335062" indent="-335062" algn="l" defTabSz="468172">
              <a:lnSpc>
                <a:spcPct val="100000"/>
              </a:lnSpc>
              <a:spcBef>
                <a:spcPts val="1000"/>
              </a:spcBef>
              <a:buClr>
                <a:srgbClr val="A6A6A6"/>
              </a:buClr>
              <a:buSzPct val="80000"/>
              <a:buChar char=""/>
              <a:defRPr sz="2736" i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On Demand presentations with Eugene Ellis</a:t>
            </a:r>
          </a:p>
          <a:p>
            <a:pPr marL="664246" lvl="1" indent="-335062" algn="l" defTabSz="468172">
              <a:lnSpc>
                <a:spcPct val="100000"/>
              </a:lnSpc>
              <a:spcBef>
                <a:spcPts val="1000"/>
              </a:spcBef>
              <a:buClr>
                <a:srgbClr val="A6A6A6"/>
              </a:buClr>
              <a:buSzPct val="80000"/>
              <a:buChar char=""/>
              <a:defRPr sz="2736" i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 Race Conversation: Finding a Voice </a:t>
            </a:r>
            <a:r>
              <a:rPr u="sng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4"/>
              </a:rPr>
              <a:t>https://www.confer.uk.com/on-demand-events/race.html</a:t>
            </a:r>
            <a:r>
              <a:t>   </a:t>
            </a:r>
          </a:p>
          <a:p>
            <a:pPr marL="664246" lvl="1" indent="-335062" algn="l" defTabSz="468172">
              <a:lnSpc>
                <a:spcPct val="100000"/>
              </a:lnSpc>
              <a:spcBef>
                <a:spcPts val="1000"/>
              </a:spcBef>
              <a:buClr>
                <a:srgbClr val="A6A6A6"/>
              </a:buClr>
              <a:buSzPct val="80000"/>
              <a:buChar char=""/>
              <a:defRPr sz="2736" i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Post-Slavery Syndrome: Exploring The Clinical Impact Of The Trans-Atlantic Slave Trade - </a:t>
            </a:r>
            <a:r>
              <a:rPr u="sng">
                <a:solidFill>
                  <a:srgbClr val="5F5F5F"/>
                </a:solidFill>
                <a:uFill>
                  <a:solidFill>
                    <a:srgbClr val="5F5F5F"/>
                  </a:solidFill>
                </a:uFill>
                <a:hlinkClick r:id="rId5"/>
              </a:rPr>
              <a:t>https://www.confer.uk.com/module/module-slavery.html</a:t>
            </a:r>
            <a:r>
              <a:t>    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4" y="2370386"/>
            <a:ext cx="12569110" cy="50128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Screen Shot 2015-05-12 at 22.47.37.png" descr="Screen Shot 2015-05-12 at 22.47.37.png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3152" b="3152"/>
          <a:stretch>
            <a:fillRect/>
          </a:stretch>
        </p:blipFill>
        <p:spPr>
          <a:xfrm>
            <a:off x="645914" y="1332507"/>
            <a:ext cx="11712985" cy="708863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Screenshot 2022-04-16 at 14.37.27.png" descr="Screenshot 2022-04-16 at 14.37.27.png"/>
          <p:cNvPicPr>
            <a:picLocks noChangeAspect="1"/>
          </p:cNvPicPr>
          <p:nvPr/>
        </p:nvPicPr>
        <p:blipFill>
          <a:blip r:embed="rId2"/>
          <a:srcRect l="334" r="309"/>
          <a:stretch>
            <a:fillRect/>
          </a:stretch>
        </p:blipFill>
        <p:spPr>
          <a:xfrm>
            <a:off x="880864" y="3117756"/>
            <a:ext cx="11242905" cy="6418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Screenshot 2022-04-16 at 14.35.03.png" descr="Screenshot 2022-04-16 at 14.35.03.png"/>
          <p:cNvPicPr>
            <a:picLocks noChangeAspect="1"/>
          </p:cNvPicPr>
          <p:nvPr/>
        </p:nvPicPr>
        <p:blipFill>
          <a:blip r:embed="rId3"/>
          <a:srcRect b="66110"/>
          <a:stretch>
            <a:fillRect/>
          </a:stretch>
        </p:blipFill>
        <p:spPr>
          <a:xfrm>
            <a:off x="1668660" y="159257"/>
            <a:ext cx="9667386" cy="29668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UK and US"/>
          <p:cNvSpPr txBox="1">
            <a:spLocks noGrp="1"/>
          </p:cNvSpPr>
          <p:nvPr>
            <p:ph type="title"/>
          </p:nvPr>
        </p:nvSpPr>
        <p:spPr>
          <a:xfrm>
            <a:off x="884766" y="444500"/>
            <a:ext cx="7892654" cy="2159000"/>
          </a:xfrm>
          <a:prstGeom prst="rect">
            <a:avLst/>
          </a:prstGeom>
        </p:spPr>
        <p:txBody>
          <a:bodyPr/>
          <a:lstStyle/>
          <a:p>
            <a:r>
              <a:t>UK and US</a:t>
            </a:r>
          </a:p>
        </p:txBody>
      </p:sp>
      <p:sp>
        <p:nvSpPr>
          <p:cNvPr id="251" name="US…"/>
          <p:cNvSpPr txBox="1">
            <a:spLocks noGrp="1"/>
          </p:cNvSpPr>
          <p:nvPr>
            <p:ph type="body" sz="half" idx="1"/>
          </p:nvPr>
        </p:nvSpPr>
        <p:spPr>
          <a:xfrm>
            <a:off x="736004" y="2586566"/>
            <a:ext cx="8190178" cy="5512264"/>
          </a:xfrm>
          <a:prstGeom prst="rect">
            <a:avLst/>
          </a:prstGeom>
        </p:spPr>
        <p:txBody>
          <a:bodyPr/>
          <a:lstStyle/>
          <a:p>
            <a:pPr marL="0" indent="0" defTabSz="397256">
              <a:spcBef>
                <a:spcPts val="2800"/>
              </a:spcBef>
              <a:buSzTx/>
              <a:buNone/>
              <a:defRPr sz="3400"/>
            </a:pPr>
            <a:r>
              <a:rPr b="1">
                <a:solidFill>
                  <a:schemeClr val="accent5">
                    <a:satOff val="7361"/>
                    <a:lumOff val="7535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US</a:t>
            </a:r>
          </a:p>
          <a:p>
            <a:pPr marL="302260" indent="-302260" defTabSz="397256">
              <a:spcBef>
                <a:spcPts val="2800"/>
              </a:spcBef>
              <a:defRPr sz="2448"/>
            </a:pPr>
            <a:r>
              <a:t>Median net worth of households in US</a:t>
            </a:r>
          </a:p>
          <a:p>
            <a:pPr marL="604520" lvl="1" indent="-302260" defTabSz="397256">
              <a:spcBef>
                <a:spcPts val="2800"/>
              </a:spcBef>
              <a:defRPr sz="2448"/>
            </a:pPr>
            <a:r>
              <a:t>$184,000 white family </a:t>
            </a:r>
          </a:p>
          <a:p>
            <a:pPr marL="604520" lvl="1" indent="-302260" defTabSz="397256">
              <a:spcBef>
                <a:spcPts val="2800"/>
              </a:spcBef>
              <a:defRPr sz="2448"/>
            </a:pPr>
            <a:r>
              <a:t>$23,000 black family (An 8th of the typical wealth held by a white family)</a:t>
            </a:r>
          </a:p>
          <a:p>
            <a:pPr marL="604520" lvl="1" indent="-302260" defTabSz="397256">
              <a:spcBef>
                <a:spcPts val="2800"/>
              </a:spcBef>
              <a:defRPr sz="2448"/>
            </a:pPr>
            <a:r>
              <a:t>$38,000 Hispanic family (A 5th of the typical wealth held by a white family)</a:t>
            </a:r>
          </a:p>
          <a:p>
            <a:pPr marL="0" indent="0" defTabSz="397256">
              <a:spcBef>
                <a:spcPts val="2800"/>
              </a:spcBef>
              <a:buSzTx/>
              <a:buNone/>
              <a:defRPr sz="2448"/>
            </a:pPr>
            <a:r>
              <a:t>Federal Reserve’s Survey of Consumer Finances, the Brookings Institution - 2019</a:t>
            </a:r>
          </a:p>
        </p:txBody>
      </p:sp>
      <p:sp>
        <p:nvSpPr>
          <p:cNvPr id="252" name="Ellis, 2021"/>
          <p:cNvSpPr txBox="1"/>
          <p:nvPr/>
        </p:nvSpPr>
        <p:spPr>
          <a:xfrm>
            <a:off x="9877241" y="8096250"/>
            <a:ext cx="2014838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 spc="33"/>
            </a:lvl1pPr>
          </a:lstStyle>
          <a:p>
            <a:r>
              <a:t>Ellis, 2021</a:t>
            </a:r>
          </a:p>
        </p:txBody>
      </p:sp>
      <p:pic>
        <p:nvPicPr>
          <p:cNvPr id="253" name="Image" descr="Image"/>
          <p:cNvPicPr>
            <a:picLocks noChangeAspect="1"/>
          </p:cNvPicPr>
          <p:nvPr/>
        </p:nvPicPr>
        <p:blipFill>
          <a:blip r:embed="rId3"/>
          <a:srcRect l="34155" t="129" r="32386" b="129"/>
          <a:stretch>
            <a:fillRect/>
          </a:stretch>
        </p:blipFill>
        <p:spPr>
          <a:xfrm>
            <a:off x="9774766" y="0"/>
            <a:ext cx="3271839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UK and US"/>
          <p:cNvSpPr txBox="1">
            <a:spLocks noGrp="1"/>
          </p:cNvSpPr>
          <p:nvPr>
            <p:ph type="title"/>
          </p:nvPr>
        </p:nvSpPr>
        <p:spPr>
          <a:xfrm>
            <a:off x="884766" y="444500"/>
            <a:ext cx="7892654" cy="2159000"/>
          </a:xfrm>
          <a:prstGeom prst="rect">
            <a:avLst/>
          </a:prstGeom>
        </p:spPr>
        <p:txBody>
          <a:bodyPr/>
          <a:lstStyle/>
          <a:p>
            <a:r>
              <a:t>UK and US</a:t>
            </a:r>
          </a:p>
        </p:txBody>
      </p:sp>
      <p:sp>
        <p:nvSpPr>
          <p:cNvPr id="258" name="UK…"/>
          <p:cNvSpPr txBox="1">
            <a:spLocks noGrp="1"/>
          </p:cNvSpPr>
          <p:nvPr>
            <p:ph type="body" idx="1"/>
          </p:nvPr>
        </p:nvSpPr>
        <p:spPr>
          <a:xfrm>
            <a:off x="736004" y="2586566"/>
            <a:ext cx="8190178" cy="6333068"/>
          </a:xfrm>
          <a:prstGeom prst="rect">
            <a:avLst/>
          </a:prstGeom>
        </p:spPr>
        <p:txBody>
          <a:bodyPr/>
          <a:lstStyle/>
          <a:p>
            <a:pPr marL="0" indent="0" defTabSz="385572">
              <a:spcBef>
                <a:spcPts val="2700"/>
              </a:spcBef>
              <a:buSzTx/>
              <a:buNone/>
              <a:defRPr sz="2970"/>
            </a:pPr>
            <a:r>
              <a:rPr b="1">
                <a:solidFill>
                  <a:schemeClr val="accent5">
                    <a:satOff val="7361"/>
                    <a:lumOff val="7535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UK</a:t>
            </a:r>
          </a:p>
          <a:p>
            <a:pPr marL="293370" indent="-293370" defTabSz="385572">
              <a:spcBef>
                <a:spcPts val="2700"/>
              </a:spcBef>
              <a:defRPr sz="2376"/>
            </a:pPr>
            <a:r>
              <a:t>Median family wealth per adult in UK</a:t>
            </a:r>
          </a:p>
          <a:p>
            <a:pPr marL="586740" lvl="1" indent="-293370" defTabSz="385572">
              <a:spcBef>
                <a:spcPts val="2700"/>
              </a:spcBef>
              <a:defRPr sz="2376"/>
            </a:pPr>
            <a:r>
              <a:t>£197,000 - white British</a:t>
            </a:r>
          </a:p>
          <a:p>
            <a:pPr marL="586740" lvl="1" indent="-293370" defTabSz="385572">
              <a:spcBef>
                <a:spcPts val="2700"/>
              </a:spcBef>
              <a:defRPr sz="2376"/>
            </a:pPr>
            <a:r>
              <a:t>£24,000 - black, African (an 8th of the typical wealth held by a white British family)</a:t>
            </a:r>
          </a:p>
          <a:p>
            <a:pPr marL="586740" lvl="1" indent="-293370" defTabSz="385572">
              <a:spcBef>
                <a:spcPts val="2700"/>
              </a:spcBef>
              <a:defRPr sz="2376"/>
            </a:pPr>
            <a:r>
              <a:t>£31,000 - Bangladeshi (a 6th of the typical wealth held by a white British family)</a:t>
            </a:r>
          </a:p>
          <a:p>
            <a:pPr marL="586740" lvl="1" indent="-293370" defTabSz="385572">
              <a:spcBef>
                <a:spcPts val="2700"/>
              </a:spcBef>
              <a:defRPr sz="2376"/>
            </a:pPr>
            <a:r>
              <a:t>£42,000 - mixed white and Black Caribbean (a 6th of the typical wealth held by a white British family)</a:t>
            </a:r>
          </a:p>
          <a:p>
            <a:pPr marL="0" indent="0" defTabSz="385572">
              <a:spcBef>
                <a:spcPts val="2700"/>
              </a:spcBef>
              <a:buSzTx/>
              <a:buNone/>
              <a:defRPr sz="2376"/>
            </a:pPr>
            <a:r>
              <a:t>The Resolution Foundation Briefing 2020 - A gap that won’t close</a:t>
            </a:r>
          </a:p>
        </p:txBody>
      </p:sp>
      <p:sp>
        <p:nvSpPr>
          <p:cNvPr id="259" name="Ellis, 2021"/>
          <p:cNvSpPr txBox="1"/>
          <p:nvPr/>
        </p:nvSpPr>
        <p:spPr>
          <a:xfrm>
            <a:off x="9877242" y="8096250"/>
            <a:ext cx="2014837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 spc="33"/>
            </a:lvl1pPr>
          </a:lstStyle>
          <a:p>
            <a:r>
              <a:t>Ellis, 2021</a:t>
            </a:r>
          </a:p>
        </p:txBody>
      </p:sp>
      <p:pic>
        <p:nvPicPr>
          <p:cNvPr id="260" name="Image" descr="Image"/>
          <p:cNvPicPr>
            <a:picLocks noChangeAspect="1"/>
          </p:cNvPicPr>
          <p:nvPr/>
        </p:nvPicPr>
        <p:blipFill>
          <a:blip r:embed="rId3"/>
          <a:srcRect l="34155" t="129" r="32386" b="129"/>
          <a:stretch>
            <a:fillRect/>
          </a:stretch>
        </p:blipFill>
        <p:spPr>
          <a:xfrm>
            <a:off x="9774766" y="0"/>
            <a:ext cx="3271839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UK and US"/>
          <p:cNvSpPr txBox="1">
            <a:spLocks noGrp="1"/>
          </p:cNvSpPr>
          <p:nvPr>
            <p:ph type="title"/>
          </p:nvPr>
        </p:nvSpPr>
        <p:spPr>
          <a:xfrm>
            <a:off x="884766" y="444500"/>
            <a:ext cx="7892654" cy="2159000"/>
          </a:xfrm>
          <a:prstGeom prst="rect">
            <a:avLst/>
          </a:prstGeom>
        </p:spPr>
        <p:txBody>
          <a:bodyPr/>
          <a:lstStyle/>
          <a:p>
            <a:r>
              <a:t>UK and US</a:t>
            </a:r>
          </a:p>
        </p:txBody>
      </p:sp>
      <p:sp>
        <p:nvSpPr>
          <p:cNvPr id="265" name="US…"/>
          <p:cNvSpPr txBox="1">
            <a:spLocks noGrp="1"/>
          </p:cNvSpPr>
          <p:nvPr>
            <p:ph type="body" idx="1"/>
          </p:nvPr>
        </p:nvSpPr>
        <p:spPr>
          <a:xfrm>
            <a:off x="736004" y="2586566"/>
            <a:ext cx="8190178" cy="633306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500"/>
            </a:pPr>
            <a:r>
              <a:rPr b="1">
                <a:solidFill>
                  <a:schemeClr val="accent5">
                    <a:satOff val="7361"/>
                    <a:lumOff val="7535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US</a:t>
            </a:r>
          </a:p>
          <a:p>
            <a:pPr marL="444500" indent="-444500">
              <a:defRPr sz="3200"/>
            </a:pPr>
            <a:r>
              <a:t>The US has a black population of 13.5% and a prison population of 39% </a:t>
            </a:r>
          </a:p>
          <a:p>
            <a:pPr lvl="1">
              <a:defRPr sz="3200"/>
            </a:pPr>
            <a:r>
              <a:t>The prison population is 2.9 times more than the actual population</a:t>
            </a:r>
          </a:p>
          <a:p>
            <a:pPr marL="0" indent="0">
              <a:buSzTx/>
              <a:buNone/>
              <a:defRPr sz="2600"/>
            </a:pPr>
            <a:r>
              <a:t>Census of State and Federal Adult Correctional Facilities, 2019 - U.S. Department of Justice</a:t>
            </a:r>
          </a:p>
          <a:p>
            <a:pPr marL="0" indent="0">
              <a:buSzTx/>
              <a:buNone/>
              <a:defRPr sz="2600"/>
            </a:pPr>
            <a:r>
              <a:t>US Census </a:t>
            </a:r>
          </a:p>
        </p:txBody>
      </p:sp>
      <p:sp>
        <p:nvSpPr>
          <p:cNvPr id="266" name="Ellis, 2021"/>
          <p:cNvSpPr txBox="1"/>
          <p:nvPr/>
        </p:nvSpPr>
        <p:spPr>
          <a:xfrm>
            <a:off x="9877242" y="8096250"/>
            <a:ext cx="2014837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 spc="33"/>
            </a:lvl1pPr>
          </a:lstStyle>
          <a:p>
            <a:r>
              <a:t>Ellis, 2021</a:t>
            </a:r>
          </a:p>
        </p:txBody>
      </p:sp>
      <p:pic>
        <p:nvPicPr>
          <p:cNvPr id="267" name="Image" descr="Image"/>
          <p:cNvPicPr>
            <a:picLocks noChangeAspect="1"/>
          </p:cNvPicPr>
          <p:nvPr/>
        </p:nvPicPr>
        <p:blipFill>
          <a:blip r:embed="rId3"/>
          <a:srcRect l="34155" t="129" r="32386" b="129"/>
          <a:stretch>
            <a:fillRect/>
          </a:stretch>
        </p:blipFill>
        <p:spPr>
          <a:xfrm>
            <a:off x="9774766" y="0"/>
            <a:ext cx="3271839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UK and US"/>
          <p:cNvSpPr txBox="1">
            <a:spLocks noGrp="1"/>
          </p:cNvSpPr>
          <p:nvPr>
            <p:ph type="title"/>
          </p:nvPr>
        </p:nvSpPr>
        <p:spPr>
          <a:xfrm>
            <a:off x="884766" y="444500"/>
            <a:ext cx="7892654" cy="2159000"/>
          </a:xfrm>
          <a:prstGeom prst="rect">
            <a:avLst/>
          </a:prstGeom>
        </p:spPr>
        <p:txBody>
          <a:bodyPr/>
          <a:lstStyle/>
          <a:p>
            <a:r>
              <a:t>UK and US</a:t>
            </a:r>
          </a:p>
        </p:txBody>
      </p:sp>
      <p:sp>
        <p:nvSpPr>
          <p:cNvPr id="272" name="UK…"/>
          <p:cNvSpPr txBox="1">
            <a:spLocks noGrp="1"/>
          </p:cNvSpPr>
          <p:nvPr>
            <p:ph type="body" idx="1"/>
          </p:nvPr>
        </p:nvSpPr>
        <p:spPr>
          <a:xfrm>
            <a:off x="736004" y="2586566"/>
            <a:ext cx="8190178" cy="633306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rPr b="1">
                <a:solidFill>
                  <a:schemeClr val="accent5">
                    <a:satOff val="7361"/>
                    <a:lumOff val="7535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UK</a:t>
            </a:r>
          </a:p>
          <a:p>
            <a:pPr marL="444500" indent="-444500">
              <a:defRPr sz="3000"/>
            </a:pPr>
            <a:r>
              <a:t>The UK has a black population of 3% and a prison population of 13% </a:t>
            </a:r>
          </a:p>
          <a:p>
            <a:pPr lvl="1">
              <a:defRPr sz="3000"/>
            </a:pPr>
            <a:r>
              <a:t>The prison population is 4.3 times more than the actual population</a:t>
            </a:r>
          </a:p>
          <a:p>
            <a:pPr marL="0" indent="0">
              <a:buSzTx/>
              <a:buNone/>
              <a:defRPr sz="2600"/>
            </a:pPr>
            <a:r>
              <a:t>Ethnicity and the criminal justice system statistics 2020 - UK Ministry of Justice</a:t>
            </a:r>
          </a:p>
        </p:txBody>
      </p:sp>
      <p:sp>
        <p:nvSpPr>
          <p:cNvPr id="273" name="Ellis, 2021"/>
          <p:cNvSpPr txBox="1"/>
          <p:nvPr/>
        </p:nvSpPr>
        <p:spPr>
          <a:xfrm>
            <a:off x="9877242" y="8096250"/>
            <a:ext cx="2014837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 spc="33"/>
            </a:lvl1pPr>
          </a:lstStyle>
          <a:p>
            <a:r>
              <a:t>Ellis, 2021</a:t>
            </a:r>
          </a:p>
        </p:txBody>
      </p:sp>
      <p:pic>
        <p:nvPicPr>
          <p:cNvPr id="274" name="Image" descr="Image"/>
          <p:cNvPicPr>
            <a:picLocks noChangeAspect="1"/>
          </p:cNvPicPr>
          <p:nvPr/>
        </p:nvPicPr>
        <p:blipFill>
          <a:blip r:embed="rId3"/>
          <a:srcRect l="34155" t="129" r="32386" b="129"/>
          <a:stretch>
            <a:fillRect/>
          </a:stretch>
        </p:blipFill>
        <p:spPr>
          <a:xfrm>
            <a:off x="9774766" y="0"/>
            <a:ext cx="3271839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 Bold"/>
            <a:ea typeface="DIN Alternate Bold"/>
            <a:cs typeface="DIN Alternate Bold"/>
            <a:sym typeface="DIN Alternate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0" i="1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 Roman"/>
            <a:ea typeface="Iowan Old Style Roman"/>
            <a:cs typeface="Iowan Old Style Roman"/>
            <a:sym typeface="Iowan Old Style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 Bold"/>
            <a:ea typeface="DIN Alternate Bold"/>
            <a:cs typeface="DIN Alternate Bold"/>
            <a:sym typeface="DIN Alternate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0" i="1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 Roman"/>
            <a:ea typeface="Iowan Old Style Roman"/>
            <a:cs typeface="Iowan Old Style Roman"/>
            <a:sym typeface="Iowan Old Style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1093</Words>
  <Application>Microsoft Macintosh PowerPoint</Application>
  <PresentationFormat>Custom</PresentationFormat>
  <Paragraphs>114</Paragraphs>
  <Slides>24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Baskerville</vt:lpstr>
      <vt:lpstr>DIN Alternate Bold</vt:lpstr>
      <vt:lpstr>DIN Condensed Bold</vt:lpstr>
      <vt:lpstr>Helvetica</vt:lpstr>
      <vt:lpstr>Helvetica Light</vt:lpstr>
      <vt:lpstr>Helvetica Neue</vt:lpstr>
      <vt:lpstr>Iowan Old Style Roman</vt:lpstr>
      <vt:lpstr>Times Roman</vt:lpstr>
      <vt:lpstr>Trebuchet MS</vt:lpstr>
      <vt:lpstr>Zapf Dingbats</vt:lpstr>
      <vt:lpstr>New_Template9</vt:lpstr>
      <vt:lpstr> Eugene Ellis </vt:lpstr>
      <vt:lpstr>Themes</vt:lpstr>
      <vt:lpstr>PowerPoint Presentation</vt:lpstr>
      <vt:lpstr>PowerPoint Presentation</vt:lpstr>
      <vt:lpstr>PowerPoint Presentation</vt:lpstr>
      <vt:lpstr>UK and US</vt:lpstr>
      <vt:lpstr>UK and US</vt:lpstr>
      <vt:lpstr>UK and US</vt:lpstr>
      <vt:lpstr>UK and US</vt:lpstr>
      <vt:lpstr>RACE TRAUMA</vt:lpstr>
      <vt:lpstr>The embodiment of race</vt:lpstr>
      <vt:lpstr>Pause</vt:lpstr>
      <vt:lpstr>PowerPoint Presentation</vt:lpstr>
      <vt:lpstr>PowerPoint Presentation</vt:lpstr>
      <vt:lpstr>Image of two faces</vt:lpstr>
      <vt:lpstr>The paradigm shift</vt:lpstr>
      <vt:lpstr>Race Construct Awareness</vt:lpstr>
      <vt:lpstr>Compassion</vt:lpstr>
      <vt:lpstr>Celia</vt:lpstr>
      <vt:lpstr>PowerPoint Presentation</vt:lpstr>
      <vt:lpstr>Contact details</vt:lpstr>
      <vt:lpstr>Resources</vt:lpstr>
      <vt:lpstr>Resources cont</vt:lpstr>
      <vt:lpstr>Resources cont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Eugene Ellis </dc:title>
  <cp:lastModifiedBy>Eugene Ellis</cp:lastModifiedBy>
  <cp:revision>1</cp:revision>
  <dcterms:modified xsi:type="dcterms:W3CDTF">2023-01-17T21:23:47Z</dcterms:modified>
</cp:coreProperties>
</file>